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drawings/drawing1.xml" ContentType="application/vnd.openxmlformats-officedocument.drawingml.chartshapes+xml"/>
  <Override PartName="/ppt/presentation.xml" ContentType="application/vnd.openxmlformats-officedocument.presentationml.presentation.main+xml"/>
  <Override PartName="/ppt/slides/slide9.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8.xml" ContentType="application/vnd.openxmlformats-officedocument.presentationml.slide+xml"/>
  <Override PartName="/ppt/slides/slide26.xml" ContentType="application/vnd.openxmlformats-officedocument.presentationml.slide+xml"/>
  <Override PartName="/ppt/slides/slide5.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slideMasters/slideMaster1.xml" ContentType="application/vnd.openxmlformats-officedocument.presentationml.slideMaster+xml"/>
  <Override PartName="/ppt/notesSlides/notesSlide21.xml" ContentType="application/vnd.openxmlformats-officedocument.presentationml.notesSlide+xml"/>
  <Override PartName="/ppt/notesSlides/notesSlide26.xml" ContentType="application/vnd.openxmlformats-officedocument.presentationml.notesSlide+xml"/>
  <Override PartName="/ppt/notesSlides/notesSlide4.xml" ContentType="application/vnd.openxmlformats-officedocument.presentationml.notesSlide+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3.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slideLayouts/slideLayout11.xml" ContentType="application/vnd.openxmlformats-officedocument.presentationml.slideLayout+xml"/>
  <Override PartName="/ppt/notesSlides/notesSlide11.xml" ContentType="application/vnd.openxmlformats-officedocument.presentationml.notesSlide+xml"/>
  <Override PartName="/ppt/slideLayouts/slideLayout12.xml" ContentType="application/vnd.openxmlformats-officedocument.presentationml.slideLayou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7.xml" ContentType="application/vnd.openxmlformats-officedocument.presentationml.notesSlide+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3.xml" ContentType="application/vnd.openxmlformats-officedocument.presentationml.slideLayout+xml"/>
  <Override PartName="/ppt/notesSlides/notesSlide20.xml" ContentType="application/vnd.openxmlformats-officedocument.presentationml.notesSlide+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4.xml" ContentType="application/vnd.openxmlformats-officedocument.presentationml.slideLayout+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1.xml" ContentType="application/vnd.openxmlformats-officedocument.theme+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charts/chart6.xml" ContentType="application/vnd.openxmlformats-officedocument.drawingml.char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charts/chart3.xml" ContentType="application/vnd.openxmlformats-officedocument.drawingml.chart+xml"/>
  <Override PartName="/ppt/charts/chart2.xml" ContentType="application/vnd.openxmlformats-officedocument.drawingml.chart+xml"/>
  <Override PartName="/ppt/charts/chart4.xml" ContentType="application/vnd.openxmlformats-officedocument.drawingml.chart+xml"/>
  <Override PartName="/ppt/notesMasters/notesMaster1.xml" ContentType="application/vnd.openxmlformats-officedocument.presentationml.notesMaster+xml"/>
  <Override PartName="/ppt/charts/chart5.xml" ContentType="application/vnd.openxmlformats-officedocument.drawingml.chart+xml"/>
  <Override PartName="/ppt/charts/chart1.xml" ContentType="application/vnd.openxmlformats-officedocument.drawingml.chart+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3" r:id="rId2"/>
    <p:sldMasterId id="2147483658" r:id="rId3"/>
  </p:sldMasterIdLst>
  <p:notesMasterIdLst>
    <p:notesMasterId r:id="rId30"/>
  </p:notesMasterIdLst>
  <p:handoutMasterIdLst>
    <p:handoutMasterId r:id="rId31"/>
  </p:handoutMasterIdLst>
  <p:sldIdLst>
    <p:sldId id="319" r:id="rId4"/>
    <p:sldId id="256" r:id="rId5"/>
    <p:sldId id="302" r:id="rId6"/>
    <p:sldId id="303" r:id="rId7"/>
    <p:sldId id="304" r:id="rId8"/>
    <p:sldId id="305" r:id="rId9"/>
    <p:sldId id="321" r:id="rId10"/>
    <p:sldId id="266" r:id="rId11"/>
    <p:sldId id="295" r:id="rId12"/>
    <p:sldId id="274" r:id="rId13"/>
    <p:sldId id="265" r:id="rId14"/>
    <p:sldId id="277" r:id="rId15"/>
    <p:sldId id="296" r:id="rId16"/>
    <p:sldId id="270" r:id="rId17"/>
    <p:sldId id="310" r:id="rId18"/>
    <p:sldId id="311" r:id="rId19"/>
    <p:sldId id="312" r:id="rId20"/>
    <p:sldId id="283" r:id="rId21"/>
    <p:sldId id="284" r:id="rId22"/>
    <p:sldId id="308" r:id="rId23"/>
    <p:sldId id="301" r:id="rId24"/>
    <p:sldId id="309" r:id="rId25"/>
    <p:sldId id="316" r:id="rId26"/>
    <p:sldId id="317" r:id="rId27"/>
    <p:sldId id="318" r:id="rId28"/>
    <p:sldId id="320" r:id="rId29"/>
  </p:sldIdLst>
  <p:sldSz cx="9144000" cy="6858000" type="screen4x3"/>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AMERON Catherine" initials="DC"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A3C6"/>
    <a:srgbClr val="EDB057"/>
    <a:srgbClr val="F8F8F8"/>
    <a:srgbClr val="D4E8F2"/>
    <a:srgbClr val="0AA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8404" autoAdjust="0"/>
  </p:normalViewPr>
  <p:slideViewPr>
    <p:cSldViewPr>
      <p:cViewPr>
        <p:scale>
          <a:sx n="62" d="100"/>
          <a:sy n="62" d="100"/>
        </p:scale>
        <p:origin x="-2184" y="342"/>
      </p:cViewPr>
      <p:guideLst>
        <p:guide orient="horz" pos="2160"/>
        <p:guide pos="2880"/>
      </p:guideLst>
    </p:cSldViewPr>
  </p:slideViewPr>
  <p:notesTextViewPr>
    <p:cViewPr>
      <p:scale>
        <a:sx n="1" d="1"/>
        <a:sy n="1" d="1"/>
      </p:scale>
      <p:origin x="0" y="0"/>
    </p:cViewPr>
  </p:notesTextViewPr>
  <p:sorterViewPr>
    <p:cViewPr>
      <p:scale>
        <a:sx n="100" d="100"/>
        <a:sy n="100" d="100"/>
      </p:scale>
      <p:origin x="0" y="3888"/>
    </p:cViewPr>
  </p:sorterViewPr>
  <p:notesViewPr>
    <p:cSldViewPr>
      <p:cViewPr varScale="1">
        <p:scale>
          <a:sx n="70" d="100"/>
          <a:sy n="70" d="100"/>
        </p:scale>
        <p:origin x="-2514" y="-66"/>
      </p:cViewPr>
      <p:guideLst>
        <p:guide orient="horz" pos="3127"/>
        <p:guide pos="214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customXml" Target="../customXml/item3.xml"/><Relationship Id="rId21" Type="http://schemas.openxmlformats.org/officeDocument/2006/relationships/slide" Target="slides/slide18.xml"/><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presProps" Target="presProps.xml"/><Relationship Id="rId38" Type="http://schemas.openxmlformats.org/officeDocument/2006/relationships/customXml" Target="../customXml/item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commentAuthors" Target="commentAuthors.xml"/><Relationship Id="rId37" Type="http://schemas.openxmlformats.org/officeDocument/2006/relationships/customXml" Target="../customXml/item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5.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manualLayout>
          <c:layoutTarget val="inner"/>
          <c:xMode val="edge"/>
          <c:yMode val="edge"/>
          <c:x val="8.145391628040255E-2"/>
          <c:y val="9.5355745169241196E-2"/>
          <c:w val="0.82866820464790492"/>
          <c:h val="0.80928850966151766"/>
        </c:manualLayout>
      </c:layout>
      <c:pie3DChart>
        <c:varyColors val="1"/>
        <c:dLbls>
          <c:showLegendKey val="0"/>
          <c:showVal val="0"/>
          <c:showCatName val="1"/>
          <c:showSerName val="0"/>
          <c:showPercent val="1"/>
          <c:showBubbleSize val="0"/>
          <c:showLeaderLines val="1"/>
        </c:dLbls>
      </c:pie3DChart>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manualLayout>
          <c:layoutTarget val="inner"/>
          <c:xMode val="edge"/>
          <c:yMode val="edge"/>
          <c:x val="7.6594920768501329E-2"/>
          <c:y val="0.18978079511764093"/>
          <c:w val="0.83240396020282781"/>
          <c:h val="0.8102192048823591"/>
        </c:manualLayout>
      </c:layout>
      <c:pie3DChart>
        <c:varyColors val="1"/>
        <c:ser>
          <c:idx val="0"/>
          <c:order val="0"/>
          <c:dPt>
            <c:idx val="0"/>
            <c:bubble3D val="0"/>
            <c:spPr>
              <a:solidFill>
                <a:srgbClr val="C00000"/>
              </a:solidFill>
            </c:spPr>
          </c:dPt>
          <c:dPt>
            <c:idx val="1"/>
            <c:bubble3D val="0"/>
            <c:spPr>
              <a:solidFill>
                <a:schemeClr val="accent6">
                  <a:lumMod val="75000"/>
                </a:schemeClr>
              </a:solidFill>
            </c:spPr>
          </c:dPt>
          <c:dPt>
            <c:idx val="2"/>
            <c:bubble3D val="0"/>
            <c:spPr>
              <a:solidFill>
                <a:schemeClr val="bg1">
                  <a:lumMod val="75000"/>
                </a:schemeClr>
              </a:solidFill>
            </c:spPr>
          </c:dPt>
          <c:dPt>
            <c:idx val="3"/>
            <c:bubble3D val="0"/>
            <c:spPr>
              <a:solidFill>
                <a:schemeClr val="accent5">
                  <a:lumMod val="60000"/>
                  <a:lumOff val="40000"/>
                </a:schemeClr>
              </a:solidFill>
            </c:spPr>
          </c:dPt>
          <c:dLbls>
            <c:dLbl>
              <c:idx val="3"/>
              <c:layout>
                <c:manualLayout>
                  <c:x val="-0.10257910191088629"/>
                  <c:y val="-0.22734006075125951"/>
                </c:manualLayout>
              </c:layout>
              <c:showLegendKey val="0"/>
              <c:showVal val="0"/>
              <c:showCatName val="1"/>
              <c:showSerName val="0"/>
              <c:showPercent val="1"/>
              <c:showBubbleSize val="0"/>
            </c:dLbl>
            <c:dLbl>
              <c:idx val="4"/>
              <c:layout>
                <c:manualLayout>
                  <c:x val="0.2211956074313261"/>
                  <c:y val="0.11303972620430758"/>
                </c:manualLayout>
              </c:layout>
              <c:showLegendKey val="0"/>
              <c:showVal val="0"/>
              <c:showCatName val="1"/>
              <c:showSerName val="0"/>
              <c:showPercent val="1"/>
              <c:showBubbleSize val="0"/>
            </c:dLbl>
            <c:txPr>
              <a:bodyPr/>
              <a:lstStyle/>
              <a:p>
                <a:pPr>
                  <a:defRPr sz="1800">
                    <a:solidFill>
                      <a:schemeClr val="tx1"/>
                    </a:solidFill>
                  </a:defRPr>
                </a:pPr>
                <a:endParaRPr lang="fr-FR"/>
              </a:p>
            </c:txPr>
            <c:showLegendKey val="0"/>
            <c:showVal val="0"/>
            <c:showCatName val="1"/>
            <c:showSerName val="0"/>
            <c:showPercent val="1"/>
            <c:showBubbleSize val="0"/>
            <c:showLeaderLines val="1"/>
          </c:dLbls>
          <c:cat>
            <c:strRef>
              <c:f>Feuil1!$A$15:$A$19</c:f>
              <c:strCache>
                <c:ptCount val="5"/>
                <c:pt idx="0">
                  <c:v>Impact très défavorable</c:v>
                </c:pt>
                <c:pt idx="1">
                  <c:v>Impact plutôt défavorable</c:v>
                </c:pt>
                <c:pt idx="2">
                  <c:v>Pas d'impact</c:v>
                </c:pt>
                <c:pt idx="3">
                  <c:v>Impact plutôt favorable</c:v>
                </c:pt>
                <c:pt idx="4">
                  <c:v>Impact très favorable</c:v>
                </c:pt>
              </c:strCache>
            </c:strRef>
          </c:cat>
          <c:val>
            <c:numRef>
              <c:f>Feuil1!$B$15:$B$19</c:f>
              <c:numCache>
                <c:formatCode>General</c:formatCode>
                <c:ptCount val="5"/>
                <c:pt idx="0">
                  <c:v>18</c:v>
                </c:pt>
                <c:pt idx="1">
                  <c:v>133</c:v>
                </c:pt>
                <c:pt idx="2">
                  <c:v>361</c:v>
                </c:pt>
                <c:pt idx="3">
                  <c:v>799</c:v>
                </c:pt>
                <c:pt idx="4">
                  <c:v>647</c:v>
                </c:pt>
              </c:numCache>
            </c:numRef>
          </c:val>
        </c:ser>
        <c:dLbls>
          <c:showLegendKey val="0"/>
          <c:showVal val="0"/>
          <c:showCatName val="1"/>
          <c:showSerName val="0"/>
          <c:showPercent val="1"/>
          <c:showBubbleSize val="0"/>
          <c:showLeaderLines val="1"/>
        </c:dLbls>
      </c:pie3DChart>
    </c:plotArea>
    <c:plotVisOnly val="1"/>
    <c:dispBlanksAs val="gap"/>
    <c:showDLblsOverMax val="0"/>
  </c:chart>
  <c:txPr>
    <a:bodyPr/>
    <a:lstStyle/>
    <a:p>
      <a:pPr>
        <a:defRPr>
          <a:solidFill>
            <a:srgbClr val="0AA3C6"/>
          </a:solidFill>
        </a:defRPr>
      </a:pPr>
      <a:endParaRPr lang="fr-F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Feuil2!$B$2</c:f>
              <c:strCache>
                <c:ptCount val="1"/>
                <c:pt idx="0">
                  <c:v>Avant</c:v>
                </c:pt>
              </c:strCache>
            </c:strRef>
          </c:tx>
          <c:spPr>
            <a:solidFill>
              <a:schemeClr val="accent6">
                <a:lumMod val="75000"/>
              </a:schemeClr>
            </a:solidFill>
          </c:spPr>
          <c:invertIfNegative val="0"/>
          <c:dPt>
            <c:idx val="0"/>
            <c:invertIfNegative val="0"/>
            <c:bubble3D val="0"/>
          </c:dPt>
          <c:dPt>
            <c:idx val="2"/>
            <c:invertIfNegative val="0"/>
            <c:bubble3D val="0"/>
          </c:dPt>
          <c:dPt>
            <c:idx val="5"/>
            <c:invertIfNegative val="0"/>
            <c:bubble3D val="0"/>
          </c:dPt>
          <c:dPt>
            <c:idx val="7"/>
            <c:invertIfNegative val="0"/>
            <c:bubble3D val="0"/>
          </c:dPt>
          <c:dLbls>
            <c:dLbl>
              <c:idx val="0"/>
              <c:layout/>
              <c:tx>
                <c:rich>
                  <a:bodyPr/>
                  <a:lstStyle/>
                  <a:p>
                    <a:r>
                      <a:rPr lang="en-US" smtClean="0"/>
                      <a:t>37%</a:t>
                    </a:r>
                    <a:endParaRPr lang="en-US"/>
                  </a:p>
                </c:rich>
              </c:tx>
              <c:showLegendKey val="0"/>
              <c:showVal val="1"/>
              <c:showCatName val="0"/>
              <c:showSerName val="0"/>
              <c:showPercent val="0"/>
              <c:showBubbleSize val="0"/>
            </c:dLbl>
            <c:dLbl>
              <c:idx val="1"/>
              <c:layout/>
              <c:tx>
                <c:rich>
                  <a:bodyPr/>
                  <a:lstStyle/>
                  <a:p>
                    <a:r>
                      <a:rPr lang="en-US" smtClean="0"/>
                      <a:t>50%</a:t>
                    </a:r>
                    <a:endParaRPr lang="en-US"/>
                  </a:p>
                </c:rich>
              </c:tx>
              <c:showLegendKey val="0"/>
              <c:showVal val="1"/>
              <c:showCatName val="0"/>
              <c:showSerName val="0"/>
              <c:showPercent val="0"/>
              <c:showBubbleSize val="0"/>
            </c:dLbl>
            <c:dLbl>
              <c:idx val="2"/>
              <c:layout/>
              <c:tx>
                <c:rich>
                  <a:bodyPr/>
                  <a:lstStyle/>
                  <a:p>
                    <a:r>
                      <a:rPr lang="en-US" smtClean="0"/>
                      <a:t>38%</a:t>
                    </a:r>
                    <a:endParaRPr lang="en-US"/>
                  </a:p>
                </c:rich>
              </c:tx>
              <c:showLegendKey val="0"/>
              <c:showVal val="1"/>
              <c:showCatName val="0"/>
              <c:showSerName val="0"/>
              <c:showPercent val="0"/>
              <c:showBubbleSize val="0"/>
            </c:dLbl>
            <c:dLbl>
              <c:idx val="3"/>
              <c:layout/>
              <c:tx>
                <c:rich>
                  <a:bodyPr/>
                  <a:lstStyle/>
                  <a:p>
                    <a:r>
                      <a:rPr lang="en-US" smtClean="0"/>
                      <a:t>44%</a:t>
                    </a:r>
                    <a:endParaRPr lang="en-US"/>
                  </a:p>
                </c:rich>
              </c:tx>
              <c:showLegendKey val="0"/>
              <c:showVal val="1"/>
              <c:showCatName val="0"/>
              <c:showSerName val="0"/>
              <c:showPercent val="0"/>
              <c:showBubbleSize val="0"/>
            </c:dLbl>
            <c:dLbl>
              <c:idx val="4"/>
              <c:layout/>
              <c:tx>
                <c:rich>
                  <a:bodyPr/>
                  <a:lstStyle/>
                  <a:p>
                    <a:r>
                      <a:rPr lang="en-US" smtClean="0"/>
                      <a:t>50%</a:t>
                    </a:r>
                    <a:endParaRPr lang="en-US"/>
                  </a:p>
                </c:rich>
              </c:tx>
              <c:showLegendKey val="0"/>
              <c:showVal val="1"/>
              <c:showCatName val="0"/>
              <c:showSerName val="0"/>
              <c:showPercent val="0"/>
              <c:showBubbleSize val="0"/>
            </c:dLbl>
            <c:dLbl>
              <c:idx val="5"/>
              <c:layout/>
              <c:tx>
                <c:rich>
                  <a:bodyPr/>
                  <a:lstStyle/>
                  <a:p>
                    <a:r>
                      <a:rPr lang="en-US" smtClean="0"/>
                      <a:t>39%</a:t>
                    </a:r>
                    <a:endParaRPr lang="en-US"/>
                  </a:p>
                </c:rich>
              </c:tx>
              <c:showLegendKey val="0"/>
              <c:showVal val="1"/>
              <c:showCatName val="0"/>
              <c:showSerName val="0"/>
              <c:showPercent val="0"/>
              <c:showBubbleSize val="0"/>
            </c:dLbl>
            <c:dLbl>
              <c:idx val="6"/>
              <c:layout/>
              <c:tx>
                <c:rich>
                  <a:bodyPr/>
                  <a:lstStyle/>
                  <a:p>
                    <a:r>
                      <a:rPr lang="en-US" smtClean="0"/>
                      <a:t>50%</a:t>
                    </a:r>
                    <a:endParaRPr lang="en-US" dirty="0"/>
                  </a:p>
                </c:rich>
              </c:tx>
              <c:showLegendKey val="0"/>
              <c:showVal val="1"/>
              <c:showCatName val="0"/>
              <c:showSerName val="0"/>
              <c:showPercent val="0"/>
              <c:showBubbleSize val="0"/>
            </c:dLbl>
            <c:dLbl>
              <c:idx val="7"/>
              <c:layout/>
              <c:tx>
                <c:rich>
                  <a:bodyPr/>
                  <a:lstStyle/>
                  <a:p>
                    <a:r>
                      <a:rPr lang="en-US" smtClean="0"/>
                      <a:t>28%</a:t>
                    </a:r>
                    <a:endParaRPr lang="en-US"/>
                  </a:p>
                </c:rich>
              </c:tx>
              <c:showLegendKey val="0"/>
              <c:showVal val="1"/>
              <c:showCatName val="0"/>
              <c:showSerName val="0"/>
              <c:showPercent val="0"/>
              <c:showBubbleSize val="0"/>
            </c:dLbl>
            <c:txPr>
              <a:bodyPr/>
              <a:lstStyle/>
              <a:p>
                <a:pPr>
                  <a:defRPr sz="1400"/>
                </a:pPr>
                <a:endParaRPr lang="fr-FR"/>
              </a:p>
            </c:txPr>
            <c:showLegendKey val="0"/>
            <c:showVal val="1"/>
            <c:showCatName val="0"/>
            <c:showSerName val="0"/>
            <c:showPercent val="0"/>
            <c:showBubbleSize val="0"/>
            <c:showLeaderLines val="0"/>
          </c:dLbls>
          <c:cat>
            <c:strRef>
              <c:f>Feuil2!$A$3:$A$10</c:f>
              <c:strCache>
                <c:ptCount val="8"/>
                <c:pt idx="0">
                  <c:v>Femmes</c:v>
                </c:pt>
                <c:pt idx="1">
                  <c:v>Hommes</c:v>
                </c:pt>
                <c:pt idx="2">
                  <c:v>Public</c:v>
                </c:pt>
                <c:pt idx="3">
                  <c:v>Privé</c:v>
                </c:pt>
                <c:pt idx="4">
                  <c:v>Encadrants</c:v>
                </c:pt>
                <c:pt idx="5">
                  <c:v>Non encadrants</c:v>
                </c:pt>
                <c:pt idx="6">
                  <c:v>Cadre</c:v>
                </c:pt>
                <c:pt idx="7">
                  <c:v>Employés</c:v>
                </c:pt>
              </c:strCache>
            </c:strRef>
          </c:cat>
          <c:val>
            <c:numRef>
              <c:f>Feuil2!$B$3:$B$10</c:f>
              <c:numCache>
                <c:formatCode>0.00</c:formatCode>
                <c:ptCount val="8"/>
                <c:pt idx="0">
                  <c:v>0.374</c:v>
                </c:pt>
                <c:pt idx="1">
                  <c:v>0.501</c:v>
                </c:pt>
                <c:pt idx="2">
                  <c:v>0.38</c:v>
                </c:pt>
                <c:pt idx="3">
                  <c:v>0.441</c:v>
                </c:pt>
                <c:pt idx="4">
                  <c:v>0.496</c:v>
                </c:pt>
                <c:pt idx="5">
                  <c:v>0.38900000000000001</c:v>
                </c:pt>
                <c:pt idx="6">
                  <c:v>0.502</c:v>
                </c:pt>
                <c:pt idx="7">
                  <c:v>0.28399999999999997</c:v>
                </c:pt>
              </c:numCache>
            </c:numRef>
          </c:val>
        </c:ser>
        <c:ser>
          <c:idx val="1"/>
          <c:order val="1"/>
          <c:tx>
            <c:strRef>
              <c:f>Feuil2!$C$2</c:f>
              <c:strCache>
                <c:ptCount val="1"/>
                <c:pt idx="0">
                  <c:v>Pendant</c:v>
                </c:pt>
              </c:strCache>
            </c:strRef>
          </c:tx>
          <c:spPr>
            <a:solidFill>
              <a:schemeClr val="bg2">
                <a:lumMod val="90000"/>
              </a:schemeClr>
            </a:solidFill>
          </c:spPr>
          <c:invertIfNegative val="0"/>
          <c:dLbls>
            <c:delete val="1"/>
          </c:dLbls>
          <c:cat>
            <c:strRef>
              <c:f>Feuil2!$A$3:$A$10</c:f>
              <c:strCache>
                <c:ptCount val="8"/>
                <c:pt idx="0">
                  <c:v>Femmes</c:v>
                </c:pt>
                <c:pt idx="1">
                  <c:v>Hommes</c:v>
                </c:pt>
                <c:pt idx="2">
                  <c:v>Public</c:v>
                </c:pt>
                <c:pt idx="3">
                  <c:v>Privé</c:v>
                </c:pt>
                <c:pt idx="4">
                  <c:v>Encadrants</c:v>
                </c:pt>
                <c:pt idx="5">
                  <c:v>Non encadrants</c:v>
                </c:pt>
                <c:pt idx="6">
                  <c:v>Cadre</c:v>
                </c:pt>
                <c:pt idx="7">
                  <c:v>Employés</c:v>
                </c:pt>
              </c:strCache>
            </c:strRef>
          </c:cat>
          <c:val>
            <c:numRef>
              <c:f>Feuil2!$C$3:$C$10</c:f>
              <c:numCache>
                <c:formatCode>0.00</c:formatCode>
                <c:ptCount val="8"/>
                <c:pt idx="0">
                  <c:v>0.95299999999999996</c:v>
                </c:pt>
                <c:pt idx="1">
                  <c:v>0.96699999999999997</c:v>
                </c:pt>
                <c:pt idx="2">
                  <c:v>0.96599999999999997</c:v>
                </c:pt>
                <c:pt idx="3">
                  <c:v>0.95399999999999996</c:v>
                </c:pt>
                <c:pt idx="4">
                  <c:v>0.97199999999999998</c:v>
                </c:pt>
                <c:pt idx="5">
                  <c:v>0.95399999999999996</c:v>
                </c:pt>
                <c:pt idx="6">
                  <c:v>0.98</c:v>
                </c:pt>
                <c:pt idx="7">
                  <c:v>0.91800000000000004</c:v>
                </c:pt>
              </c:numCache>
            </c:numRef>
          </c:val>
        </c:ser>
        <c:ser>
          <c:idx val="2"/>
          <c:order val="2"/>
          <c:tx>
            <c:strRef>
              <c:f>Feuil2!$D$2</c:f>
              <c:strCache>
                <c:ptCount val="1"/>
                <c:pt idx="0">
                  <c:v>Après</c:v>
                </c:pt>
              </c:strCache>
            </c:strRef>
          </c:tx>
          <c:spPr>
            <a:solidFill>
              <a:srgbClr val="FFC000"/>
            </a:solidFill>
            <a:ln>
              <a:noFill/>
            </a:ln>
          </c:spPr>
          <c:invertIfNegative val="0"/>
          <c:dLbls>
            <c:delete val="1"/>
          </c:dLbls>
          <c:cat>
            <c:strRef>
              <c:f>Feuil2!$A$3:$A$10</c:f>
              <c:strCache>
                <c:ptCount val="8"/>
                <c:pt idx="0">
                  <c:v>Femmes</c:v>
                </c:pt>
                <c:pt idx="1">
                  <c:v>Hommes</c:v>
                </c:pt>
                <c:pt idx="2">
                  <c:v>Public</c:v>
                </c:pt>
                <c:pt idx="3">
                  <c:v>Privé</c:v>
                </c:pt>
                <c:pt idx="4">
                  <c:v>Encadrants</c:v>
                </c:pt>
                <c:pt idx="5">
                  <c:v>Non encadrants</c:v>
                </c:pt>
                <c:pt idx="6">
                  <c:v>Cadre</c:v>
                </c:pt>
                <c:pt idx="7">
                  <c:v>Employés</c:v>
                </c:pt>
              </c:strCache>
            </c:strRef>
          </c:cat>
          <c:val>
            <c:numRef>
              <c:f>Feuil2!$D$3:$D$10</c:f>
              <c:numCache>
                <c:formatCode>0.00</c:formatCode>
                <c:ptCount val="8"/>
                <c:pt idx="0">
                  <c:v>0.877</c:v>
                </c:pt>
                <c:pt idx="1">
                  <c:v>0.88600000000000001</c:v>
                </c:pt>
                <c:pt idx="2">
                  <c:v>0.86899999999999999</c:v>
                </c:pt>
                <c:pt idx="3">
                  <c:v>0.89300000000000002</c:v>
                </c:pt>
                <c:pt idx="4">
                  <c:v>0.89300000000000002</c:v>
                </c:pt>
                <c:pt idx="5">
                  <c:v>0.877</c:v>
                </c:pt>
                <c:pt idx="6">
                  <c:v>0.89500000000000002</c:v>
                </c:pt>
                <c:pt idx="7">
                  <c:v>0.88500000000000001</c:v>
                </c:pt>
              </c:numCache>
            </c:numRef>
          </c:val>
        </c:ser>
        <c:dLbls>
          <c:showLegendKey val="0"/>
          <c:showVal val="1"/>
          <c:showCatName val="0"/>
          <c:showSerName val="0"/>
          <c:showPercent val="0"/>
          <c:showBubbleSize val="0"/>
        </c:dLbls>
        <c:gapWidth val="75"/>
        <c:axId val="123866496"/>
        <c:axId val="123868288"/>
      </c:barChart>
      <c:catAx>
        <c:axId val="123866496"/>
        <c:scaling>
          <c:orientation val="minMax"/>
        </c:scaling>
        <c:delete val="0"/>
        <c:axPos val="b"/>
        <c:majorTickMark val="none"/>
        <c:minorTickMark val="none"/>
        <c:tickLblPos val="nextTo"/>
        <c:txPr>
          <a:bodyPr/>
          <a:lstStyle/>
          <a:p>
            <a:pPr>
              <a:defRPr sz="1400"/>
            </a:pPr>
            <a:endParaRPr lang="fr-FR"/>
          </a:p>
        </c:txPr>
        <c:crossAx val="123868288"/>
        <c:crosses val="autoZero"/>
        <c:auto val="1"/>
        <c:lblAlgn val="ctr"/>
        <c:lblOffset val="100"/>
        <c:noMultiLvlLbl val="0"/>
      </c:catAx>
      <c:valAx>
        <c:axId val="123868288"/>
        <c:scaling>
          <c:orientation val="minMax"/>
          <c:max val="1"/>
        </c:scaling>
        <c:delete val="1"/>
        <c:axPos val="l"/>
        <c:numFmt formatCode="0.00" sourceLinked="1"/>
        <c:majorTickMark val="none"/>
        <c:minorTickMark val="none"/>
        <c:tickLblPos val="nextTo"/>
        <c:crossAx val="123866496"/>
        <c:crosses val="autoZero"/>
        <c:crossBetween val="between"/>
      </c:valAx>
    </c:plotArea>
    <c:legend>
      <c:legendPos val="b"/>
      <c:legendEntry>
        <c:idx val="0"/>
        <c:txPr>
          <a:bodyPr/>
          <a:lstStyle/>
          <a:p>
            <a:pPr>
              <a:defRPr sz="2400"/>
            </a:pPr>
            <a:endParaRPr lang="fr-FR"/>
          </a:p>
        </c:txPr>
      </c:legendEntry>
      <c:legendEntry>
        <c:idx val="1"/>
        <c:txPr>
          <a:bodyPr/>
          <a:lstStyle/>
          <a:p>
            <a:pPr>
              <a:defRPr sz="2400"/>
            </a:pPr>
            <a:endParaRPr lang="fr-FR"/>
          </a:p>
        </c:txPr>
      </c:legendEntry>
      <c:legendEntry>
        <c:idx val="2"/>
        <c:txPr>
          <a:bodyPr/>
          <a:lstStyle/>
          <a:p>
            <a:pPr>
              <a:defRPr sz="2400"/>
            </a:pPr>
            <a:endParaRPr lang="fr-FR"/>
          </a:p>
        </c:txPr>
      </c:legendEntry>
      <c:layout/>
      <c:overlay val="0"/>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4622052948733401E-2"/>
          <c:y val="5.8076355529123685E-2"/>
          <c:w val="0.66034505555720724"/>
          <c:h val="0.75834523465497339"/>
        </c:manualLayout>
      </c:layout>
      <c:barChart>
        <c:barDir val="col"/>
        <c:grouping val="clustered"/>
        <c:varyColors val="0"/>
        <c:ser>
          <c:idx val="0"/>
          <c:order val="0"/>
          <c:tx>
            <c:strRef>
              <c:f>Feuil4!$B$15</c:f>
              <c:strCache>
                <c:ptCount val="1"/>
                <c:pt idx="0">
                  <c:v>Avant </c:v>
                </c:pt>
              </c:strCache>
            </c:strRef>
          </c:tx>
          <c:spPr>
            <a:solidFill>
              <a:schemeClr val="accent5"/>
            </a:solidFill>
          </c:spPr>
          <c:invertIfNegative val="0"/>
          <c:cat>
            <c:strRef>
              <c:f>Feuil4!$A$16:$A$18</c:f>
              <c:strCache>
                <c:ptCount val="3"/>
                <c:pt idx="0">
                  <c:v>Ponctuellement</c:v>
                </c:pt>
                <c:pt idx="1">
                  <c:v>Régulièrement (forfait)</c:v>
                </c:pt>
                <c:pt idx="2">
                  <c:v>Régulièrement (jour fixe)</c:v>
                </c:pt>
              </c:strCache>
            </c:strRef>
          </c:cat>
          <c:val>
            <c:numRef>
              <c:f>Feuil4!$B$16:$B$18</c:f>
              <c:numCache>
                <c:formatCode>0.00%</c:formatCode>
                <c:ptCount val="3"/>
                <c:pt idx="0">
                  <c:v>0.373</c:v>
                </c:pt>
                <c:pt idx="1">
                  <c:v>0.20699999999999999</c:v>
                </c:pt>
                <c:pt idx="2">
                  <c:v>0.41899999999999998</c:v>
                </c:pt>
              </c:numCache>
            </c:numRef>
          </c:val>
        </c:ser>
        <c:ser>
          <c:idx val="1"/>
          <c:order val="1"/>
          <c:tx>
            <c:strRef>
              <c:f>Feuil4!$C$15</c:f>
              <c:strCache>
                <c:ptCount val="1"/>
                <c:pt idx="0">
                  <c:v>Prévision </c:v>
                </c:pt>
              </c:strCache>
            </c:strRef>
          </c:tx>
          <c:spPr>
            <a:solidFill>
              <a:schemeClr val="accent6">
                <a:lumMod val="75000"/>
              </a:schemeClr>
            </a:solidFill>
          </c:spPr>
          <c:invertIfNegative val="0"/>
          <c:cat>
            <c:strRef>
              <c:f>Feuil4!$A$16:$A$18</c:f>
              <c:strCache>
                <c:ptCount val="3"/>
                <c:pt idx="0">
                  <c:v>Ponctuellement</c:v>
                </c:pt>
                <c:pt idx="1">
                  <c:v>Régulièrement (forfait)</c:v>
                </c:pt>
                <c:pt idx="2">
                  <c:v>Régulièrement (jour fixe)</c:v>
                </c:pt>
              </c:strCache>
            </c:strRef>
          </c:cat>
          <c:val>
            <c:numRef>
              <c:f>Feuil4!$C$16:$C$18</c:f>
              <c:numCache>
                <c:formatCode>0.00%</c:formatCode>
                <c:ptCount val="3"/>
                <c:pt idx="0">
                  <c:v>0.112</c:v>
                </c:pt>
                <c:pt idx="1">
                  <c:v>0.41699999999999998</c:v>
                </c:pt>
                <c:pt idx="2">
                  <c:v>0.46600000000000003</c:v>
                </c:pt>
              </c:numCache>
            </c:numRef>
          </c:val>
        </c:ser>
        <c:dLbls>
          <c:showLegendKey val="0"/>
          <c:showVal val="0"/>
          <c:showCatName val="0"/>
          <c:showSerName val="0"/>
          <c:showPercent val="0"/>
          <c:showBubbleSize val="0"/>
        </c:dLbls>
        <c:gapWidth val="150"/>
        <c:axId val="123987456"/>
        <c:axId val="123988992"/>
      </c:barChart>
      <c:catAx>
        <c:axId val="123987456"/>
        <c:scaling>
          <c:orientation val="minMax"/>
        </c:scaling>
        <c:delete val="0"/>
        <c:axPos val="b"/>
        <c:majorTickMark val="out"/>
        <c:minorTickMark val="none"/>
        <c:tickLblPos val="nextTo"/>
        <c:txPr>
          <a:bodyPr/>
          <a:lstStyle/>
          <a:p>
            <a:pPr>
              <a:defRPr sz="1200" b="1"/>
            </a:pPr>
            <a:endParaRPr lang="fr-FR"/>
          </a:p>
        </c:txPr>
        <c:crossAx val="123988992"/>
        <c:crosses val="autoZero"/>
        <c:auto val="1"/>
        <c:lblAlgn val="ctr"/>
        <c:lblOffset val="100"/>
        <c:noMultiLvlLbl val="0"/>
      </c:catAx>
      <c:valAx>
        <c:axId val="123988992"/>
        <c:scaling>
          <c:orientation val="minMax"/>
        </c:scaling>
        <c:delete val="0"/>
        <c:axPos val="l"/>
        <c:numFmt formatCode="0%" sourceLinked="0"/>
        <c:majorTickMark val="out"/>
        <c:minorTickMark val="none"/>
        <c:tickLblPos val="nextTo"/>
        <c:crossAx val="123987456"/>
        <c:crosses val="autoZero"/>
        <c:crossBetween val="between"/>
      </c:valAx>
      <c:spPr>
        <a:noFill/>
        <a:ln w="25400">
          <a:noFill/>
        </a:ln>
      </c:spPr>
    </c:plotArea>
    <c:legend>
      <c:legendPos val="r"/>
      <c:layout>
        <c:manualLayout>
          <c:xMode val="edge"/>
          <c:yMode val="edge"/>
          <c:x val="0.7226104376509026"/>
          <c:y val="0.33451578722530984"/>
          <c:w val="0.21528769886288066"/>
          <c:h val="0.22458945675527392"/>
        </c:manualLayout>
      </c:layout>
      <c:overlay val="0"/>
      <c:txPr>
        <a:bodyPr/>
        <a:lstStyle/>
        <a:p>
          <a:pPr>
            <a:defRPr sz="1600"/>
          </a:pPr>
          <a:endParaRPr lang="fr-FR"/>
        </a:p>
      </c:txPr>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tx>
            <c:strRef>
              <c:f>Feuil5!$B$2</c:f>
              <c:strCache>
                <c:ptCount val="1"/>
                <c:pt idx="0">
                  <c:v>Avant</c:v>
                </c:pt>
              </c:strCache>
            </c:strRef>
          </c:tx>
          <c:spPr>
            <a:solidFill>
              <a:srgbClr val="0AA3C6"/>
            </a:solidFill>
          </c:spPr>
          <c:invertIfNegative val="0"/>
          <c:cat>
            <c:strRef>
              <c:f>Feuil5!$A$3:$A$6</c:f>
              <c:strCache>
                <c:ptCount val="4"/>
                <c:pt idx="0">
                  <c:v>10 et+ </c:v>
                </c:pt>
                <c:pt idx="1">
                  <c:v>6-9 j</c:v>
                </c:pt>
                <c:pt idx="2">
                  <c:v>3-5 j </c:v>
                </c:pt>
                <c:pt idx="3">
                  <c:v>1-2 j</c:v>
                </c:pt>
              </c:strCache>
            </c:strRef>
          </c:cat>
          <c:val>
            <c:numRef>
              <c:f>Feuil5!$B$3:$B$6</c:f>
              <c:numCache>
                <c:formatCode>0%</c:formatCode>
                <c:ptCount val="4"/>
                <c:pt idx="0">
                  <c:v>0.22</c:v>
                </c:pt>
                <c:pt idx="1">
                  <c:v>0.14000000000000001</c:v>
                </c:pt>
                <c:pt idx="2">
                  <c:v>0.28000000000000003</c:v>
                </c:pt>
                <c:pt idx="3">
                  <c:v>0.35</c:v>
                </c:pt>
              </c:numCache>
            </c:numRef>
          </c:val>
        </c:ser>
        <c:ser>
          <c:idx val="1"/>
          <c:order val="1"/>
          <c:tx>
            <c:strRef>
              <c:f>Feuil5!$C$2</c:f>
              <c:strCache>
                <c:ptCount val="1"/>
                <c:pt idx="0">
                  <c:v>Prévision</c:v>
                </c:pt>
              </c:strCache>
            </c:strRef>
          </c:tx>
          <c:spPr>
            <a:solidFill>
              <a:schemeClr val="accent6">
                <a:lumMod val="75000"/>
              </a:schemeClr>
            </a:solidFill>
          </c:spPr>
          <c:invertIfNegative val="0"/>
          <c:cat>
            <c:strRef>
              <c:f>Feuil5!$A$3:$A$6</c:f>
              <c:strCache>
                <c:ptCount val="4"/>
                <c:pt idx="0">
                  <c:v>10 et+ </c:v>
                </c:pt>
                <c:pt idx="1">
                  <c:v>6-9 j</c:v>
                </c:pt>
                <c:pt idx="2">
                  <c:v>3-5 j </c:v>
                </c:pt>
                <c:pt idx="3">
                  <c:v>1-2 j</c:v>
                </c:pt>
              </c:strCache>
            </c:strRef>
          </c:cat>
          <c:val>
            <c:numRef>
              <c:f>Feuil5!$C$3:$C$6</c:f>
              <c:numCache>
                <c:formatCode>0%</c:formatCode>
                <c:ptCount val="4"/>
                <c:pt idx="0">
                  <c:v>0.16</c:v>
                </c:pt>
                <c:pt idx="1">
                  <c:v>0.26</c:v>
                </c:pt>
                <c:pt idx="2">
                  <c:v>0.49</c:v>
                </c:pt>
                <c:pt idx="3">
                  <c:v>0.09</c:v>
                </c:pt>
              </c:numCache>
            </c:numRef>
          </c:val>
        </c:ser>
        <c:dLbls>
          <c:showLegendKey val="0"/>
          <c:showVal val="0"/>
          <c:showCatName val="0"/>
          <c:showSerName val="0"/>
          <c:showPercent val="0"/>
          <c:showBubbleSize val="0"/>
        </c:dLbls>
        <c:gapWidth val="150"/>
        <c:axId val="124050816"/>
        <c:axId val="124056704"/>
      </c:barChart>
      <c:catAx>
        <c:axId val="124050816"/>
        <c:scaling>
          <c:orientation val="minMax"/>
        </c:scaling>
        <c:delete val="0"/>
        <c:axPos val="l"/>
        <c:majorTickMark val="out"/>
        <c:minorTickMark val="none"/>
        <c:tickLblPos val="nextTo"/>
        <c:txPr>
          <a:bodyPr/>
          <a:lstStyle/>
          <a:p>
            <a:pPr>
              <a:defRPr sz="1400" b="1"/>
            </a:pPr>
            <a:endParaRPr lang="fr-FR"/>
          </a:p>
        </c:txPr>
        <c:crossAx val="124056704"/>
        <c:crosses val="autoZero"/>
        <c:auto val="1"/>
        <c:lblAlgn val="ctr"/>
        <c:lblOffset val="100"/>
        <c:noMultiLvlLbl val="0"/>
      </c:catAx>
      <c:valAx>
        <c:axId val="124056704"/>
        <c:scaling>
          <c:orientation val="minMax"/>
        </c:scaling>
        <c:delete val="0"/>
        <c:axPos val="b"/>
        <c:numFmt formatCode="0%" sourceLinked="1"/>
        <c:majorTickMark val="out"/>
        <c:minorTickMark val="none"/>
        <c:tickLblPos val="nextTo"/>
        <c:txPr>
          <a:bodyPr/>
          <a:lstStyle/>
          <a:p>
            <a:pPr>
              <a:defRPr sz="1400"/>
            </a:pPr>
            <a:endParaRPr lang="fr-FR"/>
          </a:p>
        </c:txPr>
        <c:crossAx val="124050816"/>
        <c:crosses val="autoZero"/>
        <c:crossBetween val="between"/>
      </c:valAx>
      <c:spPr>
        <a:noFill/>
        <a:ln w="25400">
          <a:noFill/>
        </a:ln>
      </c:spPr>
    </c:plotArea>
    <c:plotVisOnly val="1"/>
    <c:dispBlanksAs val="gap"/>
    <c:showDLblsOverMax val="0"/>
  </c:chart>
  <c:spPr>
    <a:noFill/>
  </c:sp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tx>
            <c:strRef>
              <c:f>Feuil5!$I$2</c:f>
              <c:strCache>
                <c:ptCount val="1"/>
                <c:pt idx="0">
                  <c:v>Avant</c:v>
                </c:pt>
              </c:strCache>
            </c:strRef>
          </c:tx>
          <c:spPr>
            <a:solidFill>
              <a:srgbClr val="0AA3C6"/>
            </a:solidFill>
          </c:spPr>
          <c:invertIfNegative val="0"/>
          <c:cat>
            <c:strRef>
              <c:f>Feuil5!$H$3:$H$6</c:f>
              <c:strCache>
                <c:ptCount val="4"/>
                <c:pt idx="0">
                  <c:v>4-5 j</c:v>
                </c:pt>
                <c:pt idx="1">
                  <c:v>3 j</c:v>
                </c:pt>
                <c:pt idx="2">
                  <c:v>2 j</c:v>
                </c:pt>
                <c:pt idx="3">
                  <c:v>1 j (1/2J)</c:v>
                </c:pt>
              </c:strCache>
            </c:strRef>
          </c:cat>
          <c:val>
            <c:numRef>
              <c:f>Feuil5!$I$3:$I$6</c:f>
              <c:numCache>
                <c:formatCode>0%</c:formatCode>
                <c:ptCount val="4"/>
                <c:pt idx="0">
                  <c:v>0.03</c:v>
                </c:pt>
                <c:pt idx="1">
                  <c:v>0.03</c:v>
                </c:pt>
                <c:pt idx="2">
                  <c:v>0.13</c:v>
                </c:pt>
                <c:pt idx="3">
                  <c:v>0.81</c:v>
                </c:pt>
              </c:numCache>
            </c:numRef>
          </c:val>
        </c:ser>
        <c:ser>
          <c:idx val="1"/>
          <c:order val="1"/>
          <c:tx>
            <c:strRef>
              <c:f>Feuil5!$J$2</c:f>
              <c:strCache>
                <c:ptCount val="1"/>
                <c:pt idx="0">
                  <c:v>Prévision</c:v>
                </c:pt>
              </c:strCache>
            </c:strRef>
          </c:tx>
          <c:spPr>
            <a:solidFill>
              <a:schemeClr val="accent6">
                <a:lumMod val="75000"/>
              </a:schemeClr>
            </a:solidFill>
          </c:spPr>
          <c:invertIfNegative val="0"/>
          <c:cat>
            <c:strRef>
              <c:f>Feuil5!$H$3:$H$6</c:f>
              <c:strCache>
                <c:ptCount val="4"/>
                <c:pt idx="0">
                  <c:v>4-5 j</c:v>
                </c:pt>
                <c:pt idx="1">
                  <c:v>3 j</c:v>
                </c:pt>
                <c:pt idx="2">
                  <c:v>2 j</c:v>
                </c:pt>
                <c:pt idx="3">
                  <c:v>1 j (1/2J)</c:v>
                </c:pt>
              </c:strCache>
            </c:strRef>
          </c:cat>
          <c:val>
            <c:numRef>
              <c:f>Feuil5!$J$3:$J$6</c:f>
              <c:numCache>
                <c:formatCode>0%</c:formatCode>
                <c:ptCount val="4"/>
                <c:pt idx="0">
                  <c:v>7.0000000000000007E-2</c:v>
                </c:pt>
                <c:pt idx="1">
                  <c:v>0.17</c:v>
                </c:pt>
                <c:pt idx="2">
                  <c:v>0.41</c:v>
                </c:pt>
                <c:pt idx="3">
                  <c:v>0.35</c:v>
                </c:pt>
              </c:numCache>
            </c:numRef>
          </c:val>
        </c:ser>
        <c:dLbls>
          <c:showLegendKey val="0"/>
          <c:showVal val="0"/>
          <c:showCatName val="0"/>
          <c:showSerName val="0"/>
          <c:showPercent val="0"/>
          <c:showBubbleSize val="0"/>
        </c:dLbls>
        <c:gapWidth val="150"/>
        <c:axId val="134727168"/>
        <c:axId val="134728704"/>
      </c:barChart>
      <c:catAx>
        <c:axId val="134727168"/>
        <c:scaling>
          <c:orientation val="minMax"/>
        </c:scaling>
        <c:delete val="0"/>
        <c:axPos val="l"/>
        <c:majorTickMark val="out"/>
        <c:minorTickMark val="none"/>
        <c:tickLblPos val="nextTo"/>
        <c:txPr>
          <a:bodyPr/>
          <a:lstStyle/>
          <a:p>
            <a:pPr>
              <a:defRPr sz="1400" b="1"/>
            </a:pPr>
            <a:endParaRPr lang="fr-FR"/>
          </a:p>
        </c:txPr>
        <c:crossAx val="134728704"/>
        <c:crosses val="autoZero"/>
        <c:auto val="1"/>
        <c:lblAlgn val="ctr"/>
        <c:lblOffset val="100"/>
        <c:noMultiLvlLbl val="0"/>
      </c:catAx>
      <c:valAx>
        <c:axId val="134728704"/>
        <c:scaling>
          <c:orientation val="minMax"/>
        </c:scaling>
        <c:delete val="0"/>
        <c:axPos val="b"/>
        <c:numFmt formatCode="0%" sourceLinked="1"/>
        <c:majorTickMark val="out"/>
        <c:minorTickMark val="none"/>
        <c:tickLblPos val="nextTo"/>
        <c:txPr>
          <a:bodyPr/>
          <a:lstStyle/>
          <a:p>
            <a:pPr>
              <a:defRPr sz="1400"/>
            </a:pPr>
            <a:endParaRPr lang="fr-FR"/>
          </a:p>
        </c:txPr>
        <c:crossAx val="134727168"/>
        <c:crosses val="autoZero"/>
        <c:crossBetween val="between"/>
      </c:valAx>
    </c:plotArea>
    <c:plotVisOnly val="1"/>
    <c:dispBlanksAs val="gap"/>
    <c:showDLblsOverMax val="0"/>
  </c:chart>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0.01575</cdr:x>
      <cdr:y>0.27295</cdr:y>
    </cdr:from>
    <cdr:to>
      <cdr:x>0.1575</cdr:x>
      <cdr:y>0.43045</cdr:y>
    </cdr:to>
    <cdr:sp macro="" textlink="">
      <cdr:nvSpPr>
        <cdr:cNvPr id="4" name="Ellipse 3"/>
        <cdr:cNvSpPr/>
      </cdr:nvSpPr>
      <cdr:spPr>
        <a:xfrm xmlns:a="http://schemas.openxmlformats.org/drawingml/2006/main">
          <a:off x="72008" y="748749"/>
          <a:ext cx="648072" cy="432048"/>
        </a:xfrm>
        <a:prstGeom xmlns:a="http://schemas.openxmlformats.org/drawingml/2006/main" prst="ellipse">
          <a:avLst/>
        </a:prstGeom>
        <a:noFill xmlns:a="http://schemas.openxmlformats.org/drawingml/2006/main"/>
        <a:ln xmlns:a="http://schemas.openxmlformats.org/drawingml/2006/main">
          <a:solidFill>
            <a:srgbClr val="C0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fr-F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6DFA5C07-E3FF-41D2-A3AD-BE027F14D34E}" type="datetimeFigureOut">
              <a:rPr lang="fr-FR" smtClean="0"/>
              <a:t>25/06/2020</a:t>
            </a:fld>
            <a:endParaRPr lang="fr-FR"/>
          </a:p>
        </p:txBody>
      </p:sp>
      <p:sp>
        <p:nvSpPr>
          <p:cNvPr id="4" name="Espace réservé du pied de page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284B45E4-BE52-4A35-9133-C8E3FC3E0B80}" type="slidenum">
              <a:rPr lang="fr-FR" smtClean="0"/>
              <a:t>‹N°›</a:t>
            </a:fld>
            <a:endParaRPr lang="fr-FR"/>
          </a:p>
        </p:txBody>
      </p:sp>
    </p:spTree>
    <p:extLst>
      <p:ext uri="{BB962C8B-B14F-4D97-AF65-F5344CB8AC3E}">
        <p14:creationId xmlns:p14="http://schemas.microsoft.com/office/powerpoint/2010/main" val="9624227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0DEFC21F-B82F-4C25-8597-6E2925ED5101}" type="datetimeFigureOut">
              <a:rPr lang="fr-FR" smtClean="0"/>
              <a:t>25/06/2020</a:t>
            </a:fld>
            <a:endParaRPr lang="fr-FR"/>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768" y="4715154"/>
            <a:ext cx="5438140" cy="4466987"/>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11ED4DFC-B9C7-49DF-A21F-6598E130E1C2}" type="slidenum">
              <a:rPr lang="fr-FR" smtClean="0"/>
              <a:t>‹N°›</a:t>
            </a:fld>
            <a:endParaRPr lang="fr-FR"/>
          </a:p>
        </p:txBody>
      </p:sp>
    </p:spTree>
    <p:extLst>
      <p:ext uri="{BB962C8B-B14F-4D97-AF65-F5344CB8AC3E}">
        <p14:creationId xmlns:p14="http://schemas.microsoft.com/office/powerpoint/2010/main" val="25643495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1ED4DFC-B9C7-49DF-A21F-6598E130E1C2}" type="slidenum">
              <a:rPr lang="fr-FR" smtClean="0"/>
              <a:t>1</a:t>
            </a:fld>
            <a:endParaRPr lang="fr-FR"/>
          </a:p>
        </p:txBody>
      </p:sp>
    </p:spTree>
    <p:extLst>
      <p:ext uri="{BB962C8B-B14F-4D97-AF65-F5344CB8AC3E}">
        <p14:creationId xmlns:p14="http://schemas.microsoft.com/office/powerpoint/2010/main" val="42486754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lvl="0" algn="just"/>
            <a:r>
              <a:rPr lang="fr-FR" sz="1200" kern="1200" dirty="0" smtClean="0">
                <a:solidFill>
                  <a:schemeClr val="tx1"/>
                </a:solidFill>
                <a:effectLst/>
                <a:latin typeface="+mn-lt"/>
                <a:ea typeface="+mn-ea"/>
                <a:cs typeface="+mn-cs"/>
              </a:rPr>
              <a:t>Parmi les avantages perçus avant le confinement, </a:t>
            </a:r>
            <a:r>
              <a:rPr lang="fr-FR" sz="1200" b="1" kern="1200" dirty="0" smtClean="0">
                <a:solidFill>
                  <a:schemeClr val="tx1"/>
                </a:solidFill>
                <a:effectLst/>
                <a:latin typeface="+mn-lt"/>
                <a:ea typeface="+mn-ea"/>
                <a:cs typeface="+mn-cs"/>
              </a:rPr>
              <a:t>le</a:t>
            </a:r>
            <a:r>
              <a:rPr lang="fr-FR" sz="1200" b="1" kern="1200" baseline="0" dirty="0" smtClean="0">
                <a:solidFill>
                  <a:schemeClr val="tx1"/>
                </a:solidFill>
                <a:effectLst/>
                <a:latin typeface="+mn-lt"/>
                <a:ea typeface="+mn-ea"/>
                <a:cs typeface="+mn-cs"/>
              </a:rPr>
              <a:t> motif « é</a:t>
            </a:r>
            <a:r>
              <a:rPr lang="fr-FR" sz="1200" b="1" kern="1200" dirty="0" smtClean="0">
                <a:solidFill>
                  <a:schemeClr val="tx1"/>
                </a:solidFill>
                <a:effectLst/>
                <a:latin typeface="+mn-lt"/>
                <a:ea typeface="+mn-ea"/>
                <a:cs typeface="+mn-cs"/>
              </a:rPr>
              <a:t>viter de se déplacer » (83%)</a:t>
            </a:r>
            <a:r>
              <a:rPr lang="fr-FR" sz="1200" b="1" kern="1200" baseline="0" dirty="0" smtClean="0">
                <a:solidFill>
                  <a:schemeClr val="tx1"/>
                </a:solidFill>
                <a:effectLst/>
                <a:latin typeface="+mn-lt"/>
                <a:ea typeface="+mn-ea"/>
                <a:cs typeface="+mn-cs"/>
              </a:rPr>
              <a:t> est</a:t>
            </a:r>
            <a:r>
              <a:rPr lang="fr-FR" sz="1200" b="1" kern="1200" dirty="0" smtClean="0">
                <a:solidFill>
                  <a:schemeClr val="tx1"/>
                </a:solidFill>
                <a:effectLst/>
                <a:latin typeface="+mn-lt"/>
                <a:ea typeface="+mn-ea"/>
                <a:cs typeface="+mn-cs"/>
              </a:rPr>
              <a:t> très largement prioritaire </a:t>
            </a:r>
            <a:r>
              <a:rPr lang="fr-FR" sz="1200" kern="1200" dirty="0" smtClean="0">
                <a:solidFill>
                  <a:schemeClr val="tx1"/>
                </a:solidFill>
                <a:effectLst/>
                <a:latin typeface="+mn-lt"/>
                <a:ea typeface="+mn-ea"/>
                <a:cs typeface="+mn-cs"/>
              </a:rPr>
              <a:t>et il est davantage</a:t>
            </a:r>
            <a:r>
              <a:rPr lang="fr-FR" sz="1200" kern="1200" baseline="0" dirty="0" smtClean="0">
                <a:solidFill>
                  <a:schemeClr val="tx1"/>
                </a:solidFill>
                <a:effectLst/>
                <a:latin typeface="+mn-lt"/>
                <a:ea typeface="+mn-ea"/>
                <a:cs typeface="+mn-cs"/>
              </a:rPr>
              <a:t> cité par les habitants Hors Rennes (</a:t>
            </a:r>
            <a:r>
              <a:rPr lang="fr-FR" sz="1200" kern="1200" dirty="0" smtClean="0">
                <a:solidFill>
                  <a:schemeClr val="tx1"/>
                </a:solidFill>
                <a:effectLst/>
                <a:latin typeface="+mn-lt"/>
                <a:ea typeface="+mn-ea"/>
                <a:cs typeface="+mn-cs"/>
              </a:rPr>
              <a:t>75% des habitants de Rennes/ 86% RM hors R et habitants AUE hors RM),</a:t>
            </a:r>
            <a:r>
              <a:rPr lang="fr-FR" sz="1200" kern="1200" baseline="0" dirty="0" smtClean="0">
                <a:solidFill>
                  <a:schemeClr val="tx1"/>
                </a:solidFill>
                <a:effectLst/>
                <a:latin typeface="+mn-lt"/>
                <a:ea typeface="+mn-ea"/>
                <a:cs typeface="+mn-cs"/>
              </a:rPr>
              <a:t> même s’il reste pour les Rennais également le motif prioritaire. </a:t>
            </a:r>
            <a:endParaRPr lang="fr-FR" sz="1200" kern="1200" dirty="0" smtClean="0">
              <a:solidFill>
                <a:schemeClr val="tx1"/>
              </a:solidFill>
              <a:effectLst/>
              <a:latin typeface="+mn-lt"/>
              <a:ea typeface="+mn-ea"/>
              <a:cs typeface="+mn-cs"/>
            </a:endParaRPr>
          </a:p>
          <a:p>
            <a:pPr lvl="0" algn="just"/>
            <a:r>
              <a:rPr lang="fr-FR" sz="1200" kern="1200" dirty="0" smtClean="0">
                <a:solidFill>
                  <a:schemeClr val="tx1"/>
                </a:solidFill>
                <a:effectLst/>
                <a:latin typeface="+mn-lt"/>
                <a:ea typeface="+mn-ea"/>
                <a:cs typeface="+mn-cs"/>
              </a:rPr>
              <a:t>Ensuite, vient </a:t>
            </a:r>
            <a:r>
              <a:rPr lang="fr-FR" sz="1200" b="1" kern="1200" dirty="0" smtClean="0">
                <a:solidFill>
                  <a:schemeClr val="tx1"/>
                </a:solidFill>
                <a:effectLst/>
                <a:latin typeface="+mn-lt"/>
                <a:ea typeface="+mn-ea"/>
                <a:cs typeface="+mn-cs"/>
              </a:rPr>
              <a:t>le motif lié à l’efficacité professionnelle cité par 51% des répondants. Ce motif est plus fortement cité parmi les télétravailleurs expérimentés (62%), les managers (57%), les cadres (54%) et ceux qui travaillent dans le public (54%).  </a:t>
            </a:r>
          </a:p>
          <a:p>
            <a:pPr marL="0" marR="0" lvl="0" indent="0" algn="just"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Les</a:t>
            </a:r>
            <a:r>
              <a:rPr lang="fr-FR" sz="1200" kern="1200" baseline="0" dirty="0" smtClean="0">
                <a:solidFill>
                  <a:schemeClr val="tx1"/>
                </a:solidFill>
                <a:effectLst/>
                <a:latin typeface="+mn-lt"/>
                <a:ea typeface="+mn-ea"/>
                <a:cs typeface="+mn-cs"/>
              </a:rPr>
              <a:t> motifs suivants sont </a:t>
            </a:r>
            <a:r>
              <a:rPr lang="fr-FR" sz="1200" b="1" kern="1200" baseline="0" dirty="0" smtClean="0">
                <a:solidFill>
                  <a:schemeClr val="tx1"/>
                </a:solidFill>
                <a:effectLst/>
                <a:latin typeface="+mn-lt"/>
                <a:ea typeface="+mn-ea"/>
                <a:cs typeface="+mn-cs"/>
              </a:rPr>
              <a:t>la « </a:t>
            </a:r>
            <a:r>
              <a:rPr lang="fr-FR" sz="1200" b="1" kern="1200" dirty="0" smtClean="0">
                <a:solidFill>
                  <a:schemeClr val="tx1"/>
                </a:solidFill>
                <a:effectLst/>
                <a:latin typeface="+mn-lt"/>
                <a:ea typeface="+mn-ea"/>
                <a:cs typeface="+mn-cs"/>
              </a:rPr>
              <a:t>souplesse dans l'organisation du travail »</a:t>
            </a:r>
            <a:r>
              <a:rPr lang="fr-FR" sz="1200" kern="1200" dirty="0" smtClean="0">
                <a:solidFill>
                  <a:schemeClr val="tx1"/>
                </a:solidFill>
                <a:effectLst/>
                <a:latin typeface="+mn-lt"/>
                <a:ea typeface="+mn-ea"/>
                <a:cs typeface="+mn-cs"/>
              </a:rPr>
              <a:t>(35%) (38% des hommes, 45% de ceux qui travaillent dans une structure de moins de 50 salariés, 46% des habitants de Rennes </a:t>
            </a:r>
            <a:r>
              <a:rPr lang="fr-FR" baseline="0" dirty="0" smtClean="0"/>
              <a:t>contre 26% sur AUE, 33% RM hors R); </a:t>
            </a:r>
            <a:r>
              <a:rPr lang="fr-FR" b="1" baseline="0" dirty="0" smtClean="0"/>
              <a:t>le fait d’avoir moins de stress et de fatigue </a:t>
            </a:r>
            <a:r>
              <a:rPr lang="fr-FR" sz="1200" kern="1200" dirty="0" smtClean="0">
                <a:solidFill>
                  <a:schemeClr val="tx1"/>
                </a:solidFill>
                <a:effectLst/>
                <a:latin typeface="+mn-lt"/>
                <a:ea typeface="+mn-ea"/>
                <a:cs typeface="+mn-cs"/>
              </a:rPr>
              <a:t>(29%) (34% télétravailleur expérimenté, 33% des femmes, 36,1% des 55-64 ans, 34% des employés) et </a:t>
            </a:r>
            <a:r>
              <a:rPr lang="fr-FR" sz="1200" b="1" kern="1200" dirty="0" smtClean="0">
                <a:solidFill>
                  <a:schemeClr val="tx1"/>
                </a:solidFill>
                <a:effectLst/>
                <a:latin typeface="+mn-lt"/>
                <a:ea typeface="+mn-ea"/>
                <a:cs typeface="+mn-cs"/>
              </a:rPr>
              <a:t>un meilleur</a:t>
            </a:r>
            <a:r>
              <a:rPr lang="fr-FR" sz="1200" b="1" kern="1200" baseline="0" dirty="0" smtClean="0">
                <a:solidFill>
                  <a:schemeClr val="tx1"/>
                </a:solidFill>
                <a:effectLst/>
                <a:latin typeface="+mn-lt"/>
                <a:ea typeface="+mn-ea"/>
                <a:cs typeface="+mn-cs"/>
              </a:rPr>
              <a:t> é</a:t>
            </a:r>
            <a:r>
              <a:rPr lang="fr-FR" sz="1200" b="1" kern="1200" dirty="0" smtClean="0">
                <a:solidFill>
                  <a:schemeClr val="tx1"/>
                </a:solidFill>
                <a:effectLst/>
                <a:latin typeface="+mn-lt"/>
                <a:ea typeface="+mn-ea"/>
                <a:cs typeface="+mn-cs"/>
              </a:rPr>
              <a:t>quilibre vie pro / vie privée </a:t>
            </a:r>
            <a:r>
              <a:rPr lang="fr-FR" sz="1200" kern="1200" dirty="0" smtClean="0">
                <a:solidFill>
                  <a:schemeClr val="tx1"/>
                </a:solidFill>
                <a:effectLst/>
                <a:latin typeface="+mn-lt"/>
                <a:ea typeface="+mn-ea"/>
                <a:cs typeface="+mn-cs"/>
              </a:rPr>
              <a:t>(27 %).</a:t>
            </a:r>
            <a:r>
              <a:rPr lang="fr-FR" sz="1200" kern="1200" baseline="0" dirty="0" smtClean="0">
                <a:solidFill>
                  <a:schemeClr val="tx1"/>
                </a:solidFill>
                <a:effectLst/>
                <a:latin typeface="+mn-lt"/>
                <a:ea typeface="+mn-ea"/>
                <a:cs typeface="+mn-cs"/>
              </a:rPr>
              <a:t> On peut noter que ce motif arrive </a:t>
            </a:r>
            <a:r>
              <a:rPr lang="fr-FR" sz="1200" kern="1200" dirty="0" smtClean="0">
                <a:solidFill>
                  <a:schemeClr val="tx1"/>
                </a:solidFill>
                <a:effectLst/>
                <a:latin typeface="+mn-lt"/>
                <a:ea typeface="+mn-ea"/>
                <a:cs typeface="+mn-cs"/>
              </a:rPr>
              <a:t>uniquement en 5</a:t>
            </a:r>
            <a:r>
              <a:rPr lang="fr-FR" sz="1200" kern="1200" baseline="30000" dirty="0" smtClean="0">
                <a:solidFill>
                  <a:schemeClr val="tx1"/>
                </a:solidFill>
                <a:effectLst/>
                <a:latin typeface="+mn-lt"/>
                <a:ea typeface="+mn-ea"/>
                <a:cs typeface="+mn-cs"/>
              </a:rPr>
              <a:t>ème</a:t>
            </a:r>
            <a:r>
              <a:rPr lang="fr-FR" sz="1200" kern="1200" dirty="0" smtClean="0">
                <a:solidFill>
                  <a:schemeClr val="tx1"/>
                </a:solidFill>
                <a:effectLst/>
                <a:latin typeface="+mn-lt"/>
                <a:ea typeface="+mn-ea"/>
                <a:cs typeface="+mn-cs"/>
              </a:rPr>
              <a:t> position et qu’il est surtout cité par ceux qui ont des enfants de moins de 12 ans) (34% des télétravailleurs expérimentés, 47% maternelle, 40% préscolaire, 38% élémentaire). </a:t>
            </a:r>
          </a:p>
          <a:p>
            <a:pPr lvl="0" algn="just"/>
            <a:r>
              <a:rPr lang="fr-FR" sz="1200" kern="1200" dirty="0" smtClean="0">
                <a:solidFill>
                  <a:schemeClr val="tx1"/>
                </a:solidFill>
                <a:effectLst/>
                <a:latin typeface="+mn-lt"/>
                <a:ea typeface="+mn-ea"/>
                <a:cs typeface="+mn-cs"/>
              </a:rPr>
              <a:t>On</a:t>
            </a:r>
            <a:r>
              <a:rPr lang="fr-FR" sz="1200" kern="1200" baseline="0" dirty="0" smtClean="0">
                <a:solidFill>
                  <a:schemeClr val="tx1"/>
                </a:solidFill>
                <a:effectLst/>
                <a:latin typeface="+mn-lt"/>
                <a:ea typeface="+mn-ea"/>
                <a:cs typeface="+mn-cs"/>
              </a:rPr>
              <a:t> peut également préciser que </a:t>
            </a:r>
            <a:r>
              <a:rPr lang="fr-FR" sz="1200" b="1" kern="1200" baseline="0" dirty="0" smtClean="0">
                <a:solidFill>
                  <a:schemeClr val="tx1"/>
                </a:solidFill>
                <a:effectLst/>
                <a:latin typeface="+mn-lt"/>
                <a:ea typeface="+mn-ea"/>
                <a:cs typeface="+mn-cs"/>
              </a:rPr>
              <a:t>le motif « </a:t>
            </a:r>
            <a:r>
              <a:rPr lang="fr-FR" sz="1200" b="1" kern="1200" dirty="0" smtClean="0">
                <a:solidFill>
                  <a:schemeClr val="tx1"/>
                </a:solidFill>
                <a:effectLst/>
                <a:latin typeface="+mn-lt"/>
                <a:ea typeface="+mn-ea"/>
                <a:cs typeface="+mn-cs"/>
              </a:rPr>
              <a:t>Économie financière » (21%) est davantage cité par des employés, des automobilistes,</a:t>
            </a:r>
            <a:r>
              <a:rPr lang="fr-FR" sz="1200" b="1" kern="1200" baseline="0" dirty="0" smtClean="0">
                <a:solidFill>
                  <a:schemeClr val="tx1"/>
                </a:solidFill>
                <a:effectLst/>
                <a:latin typeface="+mn-lt"/>
                <a:ea typeface="+mn-ea"/>
                <a:cs typeface="+mn-cs"/>
              </a:rPr>
              <a:t> et des habitants Hors Rennes</a:t>
            </a:r>
            <a:r>
              <a:rPr lang="fr-FR" sz="1200" kern="1200" baseline="0" dirty="0" smtClean="0">
                <a:solidFill>
                  <a:schemeClr val="tx1"/>
                </a:solidFill>
                <a:effectLst/>
                <a:latin typeface="+mn-lt"/>
                <a:ea typeface="+mn-ea"/>
                <a:cs typeface="+mn-cs"/>
              </a:rPr>
              <a:t> </a:t>
            </a:r>
            <a:r>
              <a:rPr lang="fr-FR" sz="1200" kern="1200" dirty="0" smtClean="0">
                <a:solidFill>
                  <a:schemeClr val="tx1"/>
                </a:solidFill>
                <a:effectLst/>
                <a:latin typeface="+mn-lt"/>
                <a:ea typeface="+mn-ea"/>
                <a:cs typeface="+mn-cs"/>
              </a:rPr>
              <a:t>(25% des non télétravailleurs, 30% des employés, 26% des automobilistes / 12% des habitants R/28% AUE)</a:t>
            </a:r>
          </a:p>
        </p:txBody>
      </p:sp>
      <p:sp>
        <p:nvSpPr>
          <p:cNvPr id="4" name="Espace réservé du numéro de diapositive 3"/>
          <p:cNvSpPr>
            <a:spLocks noGrp="1"/>
          </p:cNvSpPr>
          <p:nvPr>
            <p:ph type="sldNum" sz="quarter" idx="10"/>
          </p:nvPr>
        </p:nvSpPr>
        <p:spPr/>
        <p:txBody>
          <a:bodyPr/>
          <a:lstStyle/>
          <a:p>
            <a:fld id="{11ED4DFC-B9C7-49DF-A21F-6598E130E1C2}" type="slidenum">
              <a:rPr lang="fr-FR" smtClean="0"/>
              <a:t>10</a:t>
            </a:fld>
            <a:endParaRPr lang="fr-FR"/>
          </a:p>
        </p:txBody>
      </p:sp>
    </p:spTree>
    <p:extLst>
      <p:ext uri="{BB962C8B-B14F-4D97-AF65-F5344CB8AC3E}">
        <p14:creationId xmlns:p14="http://schemas.microsoft.com/office/powerpoint/2010/main" val="23154810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lvl="0" algn="just"/>
            <a:r>
              <a:rPr lang="fr-FR" sz="1200" kern="1200" dirty="0" smtClean="0">
                <a:solidFill>
                  <a:schemeClr val="tx1"/>
                </a:solidFill>
                <a:effectLst/>
                <a:latin typeface="+mn-lt"/>
                <a:ea typeface="+mn-ea"/>
                <a:cs typeface="+mn-cs"/>
              </a:rPr>
              <a:t>Concernant</a:t>
            </a:r>
            <a:r>
              <a:rPr lang="fr-FR" sz="1200" kern="1200" baseline="0" dirty="0" smtClean="0">
                <a:solidFill>
                  <a:schemeClr val="tx1"/>
                </a:solidFill>
                <a:effectLst/>
                <a:latin typeface="+mn-lt"/>
                <a:ea typeface="+mn-ea"/>
                <a:cs typeface="+mn-cs"/>
              </a:rPr>
              <a:t> les inconvénients perçus avant le confinement, on note qu’il y a </a:t>
            </a:r>
            <a:r>
              <a:rPr lang="fr-FR" sz="1200" b="1" kern="1200" baseline="0" dirty="0" smtClean="0">
                <a:solidFill>
                  <a:schemeClr val="tx1"/>
                </a:solidFill>
                <a:effectLst/>
                <a:latin typeface="+mn-lt"/>
                <a:ea typeface="+mn-ea"/>
                <a:cs typeface="+mn-cs"/>
              </a:rPr>
              <a:t>plusieurs items qui sont cités de façon à peu près égale, par 30% des répondants</a:t>
            </a:r>
            <a:r>
              <a:rPr lang="fr-FR" sz="1200" kern="1200" baseline="0" dirty="0" smtClean="0">
                <a:solidFill>
                  <a:schemeClr val="tx1"/>
                </a:solidFill>
                <a:effectLst/>
                <a:latin typeface="+mn-lt"/>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lang="fr-FR" sz="1200" kern="1200" baseline="0" dirty="0" smtClean="0">
                <a:solidFill>
                  <a:schemeClr val="tx1"/>
                </a:solidFill>
                <a:effectLst/>
                <a:latin typeface="+mn-lt"/>
                <a:ea typeface="+mn-ea"/>
                <a:cs typeface="+mn-cs"/>
              </a:rPr>
              <a:t>Les répondants ont cité comme inconvénients </a:t>
            </a:r>
            <a:r>
              <a:rPr lang="fr-FR" sz="1200" b="1" kern="1200" baseline="0" dirty="0" smtClean="0">
                <a:solidFill>
                  <a:schemeClr val="tx1"/>
                </a:solidFill>
                <a:effectLst/>
                <a:latin typeface="+mn-lt"/>
                <a:ea typeface="+mn-ea"/>
                <a:cs typeface="+mn-cs"/>
              </a:rPr>
              <a:t>le fait de ne pas avoir un environnement adapté au télétravail </a:t>
            </a:r>
            <a:r>
              <a:rPr lang="fr-FR" sz="1200" i="1" kern="1200" dirty="0" smtClean="0">
                <a:solidFill>
                  <a:schemeClr val="tx1"/>
                </a:solidFill>
                <a:effectLst/>
                <a:latin typeface="+mn-lt"/>
                <a:ea typeface="+mn-ea"/>
                <a:cs typeface="+mn-cs"/>
              </a:rPr>
              <a:t>– 31% (38 non télétravailleur, 38% des 25-34 ans) ; davantage cité par les Rennais (37%</a:t>
            </a:r>
            <a:r>
              <a:rPr lang="fr-FR" sz="1200" i="1" kern="1200" baseline="0" dirty="0" smtClean="0">
                <a:solidFill>
                  <a:schemeClr val="tx1"/>
                </a:solidFill>
                <a:effectLst/>
                <a:latin typeface="+mn-lt"/>
                <a:ea typeface="+mn-ea"/>
                <a:cs typeface="+mn-cs"/>
              </a:rPr>
              <a:t> contre/25% sur AUE)</a:t>
            </a:r>
            <a:r>
              <a:rPr lang="fr-FR" sz="1200" b="1" kern="1200" baseline="0" dirty="0" smtClean="0">
                <a:solidFill>
                  <a:schemeClr val="tx1"/>
                </a:solidFill>
                <a:effectLst/>
                <a:latin typeface="+mn-lt"/>
                <a:ea typeface="+mn-ea"/>
                <a:cs typeface="+mn-cs"/>
              </a:rPr>
              <a:t>, d’avoir une frontière floue entre la vie privée et la vie professionnelle</a:t>
            </a:r>
            <a:r>
              <a:rPr lang="fr-FR" sz="1200" i="1" kern="1200" dirty="0" smtClean="0">
                <a:solidFill>
                  <a:schemeClr val="tx1"/>
                </a:solidFill>
                <a:effectLst/>
                <a:latin typeface="+mn-lt"/>
                <a:ea typeface="+mn-ea"/>
                <a:cs typeface="+mn-cs"/>
              </a:rPr>
              <a:t>– 30% (36% Non télétravailleurs;</a:t>
            </a:r>
            <a:r>
              <a:rPr lang="fr-FR" sz="1200" i="1" kern="1200" baseline="0" dirty="0" smtClean="0">
                <a:solidFill>
                  <a:schemeClr val="tx1"/>
                </a:solidFill>
                <a:effectLst/>
                <a:latin typeface="+mn-lt"/>
                <a:ea typeface="+mn-ea"/>
                <a:cs typeface="+mn-cs"/>
              </a:rPr>
              <a:t> davantage cité par les Rennais 35%/ 24% AUE)</a:t>
            </a:r>
            <a:r>
              <a:rPr lang="fr-FR" sz="1200" b="1" kern="1200" baseline="0" dirty="0" smtClean="0">
                <a:solidFill>
                  <a:schemeClr val="tx1"/>
                </a:solidFill>
                <a:effectLst/>
                <a:latin typeface="+mn-lt"/>
                <a:ea typeface="+mn-ea"/>
                <a:cs typeface="+mn-cs"/>
              </a:rPr>
              <a:t>, d’être isolé </a:t>
            </a:r>
            <a:r>
              <a:rPr lang="fr-FR" sz="1200" i="1" kern="1200" dirty="0" smtClean="0">
                <a:solidFill>
                  <a:schemeClr val="tx1"/>
                </a:solidFill>
                <a:effectLst/>
                <a:latin typeface="+mn-lt"/>
                <a:ea typeface="+mn-ea"/>
                <a:cs typeface="+mn-cs"/>
              </a:rPr>
              <a:t>– 27% (36% non télétravailleurs, 36% des 55-64 ans ; 33% des employés); davantage</a:t>
            </a:r>
            <a:r>
              <a:rPr lang="fr-FR" sz="1200" i="1" kern="1200" baseline="0" dirty="0" smtClean="0">
                <a:solidFill>
                  <a:schemeClr val="tx1"/>
                </a:solidFill>
                <a:effectLst/>
                <a:latin typeface="+mn-lt"/>
                <a:ea typeface="+mn-ea"/>
                <a:cs typeface="+mn-cs"/>
              </a:rPr>
              <a:t> cité par les rennais (32% des Rennais contre 25% RM et AUE) </a:t>
            </a:r>
            <a:r>
              <a:rPr lang="fr-FR" sz="1200" b="1" kern="1200" baseline="0" dirty="0" smtClean="0">
                <a:solidFill>
                  <a:schemeClr val="tx1"/>
                </a:solidFill>
                <a:effectLst/>
                <a:latin typeface="+mn-lt"/>
                <a:ea typeface="+mn-ea"/>
                <a:cs typeface="+mn-cs"/>
              </a:rPr>
              <a:t>mais également le fait que le télétravail puisse avoir un impact négatif sur le collectif de travail</a:t>
            </a:r>
            <a:r>
              <a:rPr lang="fr-FR" sz="1200" i="1" kern="1200" dirty="0" smtClean="0">
                <a:solidFill>
                  <a:schemeClr val="tx1"/>
                </a:solidFill>
                <a:effectLst/>
                <a:latin typeface="+mn-lt"/>
                <a:ea typeface="+mn-ea"/>
                <a:cs typeface="+mn-cs"/>
              </a:rPr>
              <a:t>– 26 % </a:t>
            </a:r>
            <a:r>
              <a:rPr lang="fr-FR" sz="1200" i="1" kern="1200" dirty="0" smtClean="0">
                <a:solidFill>
                  <a:schemeClr val="tx1"/>
                </a:solidFill>
                <a:effectLst/>
                <a:latin typeface="+mn-lt"/>
                <a:ea typeface="+mn-ea"/>
                <a:cs typeface="+mn-cs"/>
                <a:sym typeface="Symbol"/>
              </a:rPr>
              <a:t></a:t>
            </a:r>
            <a:r>
              <a:rPr lang="fr-FR" sz="1200" i="1" kern="1200" dirty="0" smtClean="0">
                <a:solidFill>
                  <a:schemeClr val="tx1"/>
                </a:solidFill>
                <a:effectLst/>
                <a:latin typeface="+mn-lt"/>
                <a:ea typeface="+mn-ea"/>
                <a:cs typeface="+mn-cs"/>
              </a:rPr>
              <a:t> plus souvent cité par les cadres et les encadrants (33% des non télétravailleurs, 33% des manageurs, 29% des cadres)</a:t>
            </a:r>
            <a:r>
              <a:rPr lang="fr-FR" sz="1200" b="1" kern="1200" baseline="0" dirty="0" smtClean="0">
                <a:solidFill>
                  <a:schemeClr val="tx1"/>
                </a:solidFill>
                <a:effectLst/>
                <a:latin typeface="+mn-lt"/>
                <a:ea typeface="+mn-ea"/>
                <a:cs typeface="+mn-cs"/>
              </a:rPr>
              <a:t>. Ces 4 premiers items sont davantage cité par des personnes qui n’ont pas d’expérience du télétravail et par les Rennais. Le 5</a:t>
            </a:r>
            <a:r>
              <a:rPr lang="fr-FR" sz="1200" b="1" kern="1200" baseline="30000" dirty="0" smtClean="0">
                <a:solidFill>
                  <a:schemeClr val="tx1"/>
                </a:solidFill>
                <a:effectLst/>
                <a:latin typeface="+mn-lt"/>
                <a:ea typeface="+mn-ea"/>
                <a:cs typeface="+mn-cs"/>
              </a:rPr>
              <a:t>ème</a:t>
            </a:r>
            <a:r>
              <a:rPr lang="fr-FR" sz="1200" b="1" kern="1200" baseline="0" dirty="0" smtClean="0">
                <a:solidFill>
                  <a:schemeClr val="tx1"/>
                </a:solidFill>
                <a:effectLst/>
                <a:latin typeface="+mn-lt"/>
                <a:ea typeface="+mn-ea"/>
                <a:cs typeface="+mn-cs"/>
              </a:rPr>
              <a:t> inconvénient cité est celui lié aux bugs informatiques</a:t>
            </a:r>
            <a:r>
              <a:rPr lang="fr-FR" sz="1200" i="1" kern="1200" dirty="0" smtClean="0">
                <a:solidFill>
                  <a:schemeClr val="tx1"/>
                </a:solidFill>
                <a:effectLst/>
                <a:latin typeface="+mn-lt"/>
                <a:ea typeface="+mn-ea"/>
                <a:cs typeface="+mn-cs"/>
              </a:rPr>
              <a:t>– 25%</a:t>
            </a:r>
            <a:r>
              <a:rPr lang="fr-FR" sz="1200" b="1" kern="1200" baseline="0" dirty="0" smtClean="0">
                <a:solidFill>
                  <a:schemeClr val="tx1"/>
                </a:solidFill>
                <a:effectLst/>
                <a:latin typeface="+mn-lt"/>
                <a:ea typeface="+mn-ea"/>
                <a:cs typeface="+mn-cs"/>
              </a:rPr>
              <a:t>, davantage cité par des habitants de l’aire urbaine élargie hors RM</a:t>
            </a:r>
            <a:r>
              <a:rPr lang="fr-FR" sz="1200" i="1" kern="1200" baseline="0" dirty="0" smtClean="0">
                <a:solidFill>
                  <a:schemeClr val="tx1"/>
                </a:solidFill>
                <a:effectLst/>
                <a:latin typeface="+mn-lt"/>
                <a:ea typeface="+mn-ea"/>
                <a:cs typeface="+mn-cs"/>
              </a:rPr>
              <a:t>(30% contre 21% des Rennais)</a:t>
            </a:r>
            <a:r>
              <a:rPr lang="fr-FR" sz="1200" b="1" kern="1200" baseline="0" dirty="0" smtClean="0">
                <a:solidFill>
                  <a:schemeClr val="tx1"/>
                </a:solidFill>
                <a:effectLst/>
                <a:latin typeface="+mn-lt"/>
                <a:ea typeface="+mn-ea"/>
                <a:cs typeface="+mn-cs"/>
              </a:rPr>
              <a:t>, des employés et des agents du Public </a:t>
            </a:r>
            <a:r>
              <a:rPr lang="fr-FR" sz="1200" i="1" kern="1200" dirty="0" smtClean="0">
                <a:solidFill>
                  <a:schemeClr val="tx1"/>
                </a:solidFill>
                <a:effectLst/>
                <a:latin typeface="+mn-lt"/>
                <a:ea typeface="+mn-ea"/>
                <a:cs typeface="+mn-cs"/>
              </a:rPr>
              <a:t>(31% dans le public, 31% employés)</a:t>
            </a:r>
            <a:r>
              <a:rPr lang="fr-FR" sz="1200" b="1" kern="1200" baseline="0" dirty="0" smtClean="0">
                <a:solidFill>
                  <a:schemeClr val="tx1"/>
                </a:solidFill>
                <a:effectLst/>
                <a:latin typeface="+mn-lt"/>
                <a:ea typeface="+mn-ea"/>
                <a:cs typeface="+mn-cs"/>
              </a:rPr>
              <a:t>. </a:t>
            </a:r>
          </a:p>
          <a:p>
            <a:pPr lvl="0" algn="just"/>
            <a:endParaRPr lang="fr-FR" sz="1200" kern="1200" baseline="0" dirty="0" smtClean="0">
              <a:solidFill>
                <a:schemeClr val="tx1"/>
              </a:solidFill>
              <a:effectLst/>
              <a:latin typeface="+mn-lt"/>
              <a:ea typeface="+mn-ea"/>
              <a:cs typeface="+mn-cs"/>
            </a:endParaRPr>
          </a:p>
          <a:p>
            <a:pPr lvl="0" algn="just"/>
            <a:r>
              <a:rPr lang="fr-FR" sz="1200" i="1" kern="1200" baseline="0" dirty="0" smtClean="0">
                <a:solidFill>
                  <a:schemeClr val="tx1"/>
                </a:solidFill>
                <a:effectLst/>
                <a:latin typeface="+mn-lt"/>
                <a:ea typeface="+mn-ea"/>
                <a:cs typeface="+mn-cs"/>
              </a:rPr>
              <a:t>Détails sur les autres items :  </a:t>
            </a:r>
            <a:endParaRPr lang="fr-FR" sz="1200" i="1" kern="1200" dirty="0" smtClean="0">
              <a:solidFill>
                <a:schemeClr val="tx1"/>
              </a:solidFill>
              <a:effectLst/>
              <a:latin typeface="+mn-lt"/>
              <a:ea typeface="+mn-ea"/>
              <a:cs typeface="+mn-cs"/>
            </a:endParaRPr>
          </a:p>
          <a:p>
            <a:pPr lvl="0" algn="just"/>
            <a:r>
              <a:rPr lang="fr-FR" sz="1200" i="1" kern="1200" dirty="0" smtClean="0">
                <a:solidFill>
                  <a:schemeClr val="tx1"/>
                </a:solidFill>
                <a:effectLst/>
                <a:latin typeface="+mn-lt"/>
                <a:ea typeface="+mn-ea"/>
                <a:cs typeface="+mn-cs"/>
              </a:rPr>
              <a:t>6-Temps de travail + long -</a:t>
            </a:r>
            <a:r>
              <a:rPr lang="fr-FR" sz="1200" i="1" kern="1200" baseline="0" dirty="0" smtClean="0">
                <a:solidFill>
                  <a:schemeClr val="tx1"/>
                </a:solidFill>
                <a:effectLst/>
                <a:latin typeface="+mn-lt"/>
                <a:ea typeface="+mn-ea"/>
                <a:cs typeface="+mn-cs"/>
              </a:rPr>
              <a:t> </a:t>
            </a:r>
            <a:r>
              <a:rPr lang="fr-FR" sz="1200" i="1" kern="1200" dirty="0" smtClean="0">
                <a:solidFill>
                  <a:schemeClr val="tx1"/>
                </a:solidFill>
                <a:effectLst/>
                <a:latin typeface="+mn-lt"/>
                <a:ea typeface="+mn-ea"/>
                <a:cs typeface="+mn-cs"/>
              </a:rPr>
              <a:t>8% (22% télétravailleurs</a:t>
            </a:r>
            <a:r>
              <a:rPr lang="fr-FR" sz="1200" i="1" kern="1200" baseline="0" dirty="0" smtClean="0">
                <a:solidFill>
                  <a:schemeClr val="tx1"/>
                </a:solidFill>
                <a:effectLst/>
                <a:latin typeface="+mn-lt"/>
                <a:ea typeface="+mn-ea"/>
                <a:cs typeface="+mn-cs"/>
              </a:rPr>
              <a:t> </a:t>
            </a:r>
            <a:r>
              <a:rPr lang="fr-FR" sz="1200" i="1" kern="1200" dirty="0" smtClean="0">
                <a:solidFill>
                  <a:schemeClr val="tx1"/>
                </a:solidFill>
                <a:effectLst/>
                <a:latin typeface="+mn-lt"/>
                <a:ea typeface="+mn-ea"/>
                <a:cs typeface="+mn-cs"/>
              </a:rPr>
              <a:t>expérimentés)</a:t>
            </a:r>
          </a:p>
          <a:p>
            <a:pPr lvl="0" algn="just"/>
            <a:r>
              <a:rPr lang="fr-FR" sz="1200" i="1" kern="1200" dirty="0" smtClean="0">
                <a:solidFill>
                  <a:schemeClr val="tx1"/>
                </a:solidFill>
                <a:effectLst/>
                <a:latin typeface="+mn-lt"/>
                <a:ea typeface="+mn-ea"/>
                <a:cs typeface="+mn-cs"/>
              </a:rPr>
              <a:t>7-Difficulté à se concentrer</a:t>
            </a:r>
            <a:r>
              <a:rPr lang="fr-FR" sz="1200" i="1" kern="1200" baseline="0" dirty="0" smtClean="0">
                <a:solidFill>
                  <a:schemeClr val="tx1"/>
                </a:solidFill>
                <a:effectLst/>
                <a:latin typeface="+mn-lt"/>
                <a:ea typeface="+mn-ea"/>
                <a:cs typeface="+mn-cs"/>
              </a:rPr>
              <a:t> - </a:t>
            </a:r>
            <a:r>
              <a:rPr lang="fr-FR" sz="1200" i="1" kern="1200" dirty="0" smtClean="0">
                <a:solidFill>
                  <a:schemeClr val="tx1"/>
                </a:solidFill>
                <a:effectLst/>
                <a:latin typeface="+mn-lt"/>
                <a:ea typeface="+mn-ea"/>
                <a:cs typeface="+mn-cs"/>
              </a:rPr>
              <a:t>17%(22% non télétravailleur)</a:t>
            </a:r>
          </a:p>
          <a:p>
            <a:pPr lvl="0" algn="just"/>
            <a:r>
              <a:rPr lang="fr-FR" sz="1200" i="1" kern="1200" dirty="0" smtClean="0">
                <a:solidFill>
                  <a:schemeClr val="tx1"/>
                </a:solidFill>
                <a:effectLst/>
                <a:latin typeface="+mn-lt"/>
                <a:ea typeface="+mn-ea"/>
                <a:cs typeface="+mn-cs"/>
              </a:rPr>
              <a:t>8-Sentiment d'inégalité entre télétravailleurs et les autres – 7% (un peu plus chez lez manageurs et dans PME)</a:t>
            </a:r>
          </a:p>
          <a:p>
            <a:pPr algn="just"/>
            <a:r>
              <a:rPr lang="fr-FR" sz="1200" i="1" kern="1200" dirty="0" smtClean="0">
                <a:solidFill>
                  <a:schemeClr val="tx1"/>
                </a:solidFill>
                <a:effectLst/>
                <a:latin typeface="+mn-lt"/>
                <a:ea typeface="+mn-ea"/>
                <a:cs typeface="+mn-cs"/>
              </a:rPr>
              <a:t>9-Difficulté à organiser le travail</a:t>
            </a:r>
            <a:r>
              <a:rPr lang="fr-FR" sz="1200" i="1" kern="1200" baseline="0" dirty="0" smtClean="0">
                <a:solidFill>
                  <a:schemeClr val="tx1"/>
                </a:solidFill>
                <a:effectLst/>
                <a:latin typeface="+mn-lt"/>
                <a:ea typeface="+mn-ea"/>
                <a:cs typeface="+mn-cs"/>
              </a:rPr>
              <a:t> - </a:t>
            </a:r>
            <a:r>
              <a:rPr lang="fr-FR" sz="1200" i="1" kern="1200" dirty="0" smtClean="0">
                <a:solidFill>
                  <a:schemeClr val="tx1"/>
                </a:solidFill>
                <a:effectLst/>
                <a:latin typeface="+mn-lt"/>
                <a:ea typeface="+mn-ea"/>
                <a:cs typeface="+mn-cs"/>
              </a:rPr>
              <a:t>5%</a:t>
            </a:r>
            <a:endParaRPr lang="fr-FR" i="1" dirty="0"/>
          </a:p>
        </p:txBody>
      </p:sp>
      <p:sp>
        <p:nvSpPr>
          <p:cNvPr id="4" name="Espace réservé du numéro de diapositive 3"/>
          <p:cNvSpPr>
            <a:spLocks noGrp="1"/>
          </p:cNvSpPr>
          <p:nvPr>
            <p:ph type="sldNum" sz="quarter" idx="10"/>
          </p:nvPr>
        </p:nvSpPr>
        <p:spPr/>
        <p:txBody>
          <a:bodyPr/>
          <a:lstStyle/>
          <a:p>
            <a:fld id="{11ED4DFC-B9C7-49DF-A21F-6598E130E1C2}" type="slidenum">
              <a:rPr lang="fr-FR" smtClean="0"/>
              <a:t>11</a:t>
            </a:fld>
            <a:endParaRPr lang="fr-FR"/>
          </a:p>
        </p:txBody>
      </p:sp>
    </p:spTree>
    <p:extLst>
      <p:ext uri="{BB962C8B-B14F-4D97-AF65-F5344CB8AC3E}">
        <p14:creationId xmlns:p14="http://schemas.microsoft.com/office/powerpoint/2010/main" val="25323595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just"/>
            <a:r>
              <a:rPr lang="fr-FR" sz="1200" kern="1200" dirty="0" smtClean="0">
                <a:solidFill>
                  <a:srgbClr val="0AA3C6"/>
                </a:solidFill>
                <a:effectLst/>
                <a:latin typeface="+mn-lt"/>
                <a:ea typeface="+mn-ea"/>
                <a:cs typeface="Calibri Light" panose="020F0302020204030204" pitchFamily="34" charset="0"/>
              </a:rPr>
              <a:t>L’enquête a principalement touché des personnes en télétravail pendant le confinement (96% des répondants). Pour</a:t>
            </a:r>
            <a:r>
              <a:rPr lang="fr-FR" sz="1200" kern="1200" baseline="0" dirty="0" smtClean="0">
                <a:solidFill>
                  <a:srgbClr val="0AA3C6"/>
                </a:solidFill>
                <a:effectLst/>
                <a:latin typeface="+mn-lt"/>
                <a:ea typeface="+mn-ea"/>
                <a:cs typeface="Calibri Light" panose="020F0302020204030204" pitchFamily="34" charset="0"/>
              </a:rPr>
              <a:t> mémoire : il y a une estimation à 25-30% de télétravail en France pendant le confinement). </a:t>
            </a:r>
            <a:r>
              <a:rPr lang="fr-FR" sz="1200" i="1" kern="1200" dirty="0" smtClean="0">
                <a:solidFill>
                  <a:srgbClr val="0AA3C6"/>
                </a:solidFill>
                <a:effectLst/>
                <a:latin typeface="+mn-lt"/>
                <a:ea typeface="+mn-ea"/>
                <a:cs typeface="Calibri Light" panose="020F0302020204030204" pitchFamily="34" charset="0"/>
              </a:rPr>
              <a:t>(NB : parmi les 92 répondants qui ne télétravaillent pas pendant le confinement, 9/10 </a:t>
            </a:r>
            <a:r>
              <a:rPr lang="fr-FR" sz="1200" i="1" kern="1200" baseline="0" dirty="0" smtClean="0">
                <a:solidFill>
                  <a:srgbClr val="0AA3C6"/>
                </a:solidFill>
                <a:effectLst/>
                <a:latin typeface="+mn-lt"/>
                <a:ea typeface="+mn-ea"/>
                <a:cs typeface="Calibri Light" panose="020F0302020204030204" pitchFamily="34" charset="0"/>
              </a:rPr>
              <a:t>ne télétravaillaient déjà pas avant, 1/3 ne veut pas télétravailler après).</a:t>
            </a:r>
          </a:p>
          <a:p>
            <a:pPr algn="just"/>
            <a:r>
              <a:rPr lang="fr-FR" sz="1200" kern="1200" baseline="0" dirty="0" smtClean="0">
                <a:solidFill>
                  <a:srgbClr val="0AA3C6"/>
                </a:solidFill>
                <a:effectLst/>
                <a:latin typeface="+mn-lt"/>
                <a:ea typeface="+mn-ea"/>
                <a:cs typeface="Calibri Light" panose="020F0302020204030204" pitchFamily="34" charset="0"/>
              </a:rPr>
              <a:t>Parmi ces personnes en télétravail, </a:t>
            </a:r>
            <a:r>
              <a:rPr lang="fr-FR" sz="1200" b="1" kern="1200" baseline="0" dirty="0" smtClean="0">
                <a:solidFill>
                  <a:srgbClr val="0AA3C6"/>
                </a:solidFill>
                <a:effectLst/>
                <a:latin typeface="+mn-lt"/>
                <a:ea typeface="+mn-ea"/>
                <a:cs typeface="Calibri Light" panose="020F0302020204030204" pitchFamily="34" charset="0"/>
              </a:rPr>
              <a:t>43% ont déjà l’expérience </a:t>
            </a:r>
            <a:r>
              <a:rPr lang="fr-FR" sz="1200" kern="1200" baseline="0" dirty="0" smtClean="0">
                <a:solidFill>
                  <a:srgbClr val="0AA3C6"/>
                </a:solidFill>
                <a:effectLst/>
                <a:latin typeface="+mn-lt"/>
                <a:ea typeface="+mn-ea"/>
                <a:cs typeface="Calibri Light" panose="020F0302020204030204" pitchFamily="34" charset="0"/>
              </a:rPr>
              <a:t>du télétravail avant le confinement</a:t>
            </a:r>
            <a:r>
              <a:rPr lang="fr-FR" sz="1200" b="0" kern="1200" baseline="0" dirty="0" smtClean="0">
                <a:solidFill>
                  <a:srgbClr val="0AA3C6"/>
                </a:solidFill>
                <a:effectLst/>
                <a:latin typeface="+mn-lt"/>
                <a:ea typeface="+mn-ea"/>
                <a:cs typeface="Calibri Light" panose="020F0302020204030204" pitchFamily="34" charset="0"/>
              </a:rPr>
              <a:t> et </a:t>
            </a:r>
            <a:r>
              <a:rPr lang="fr-FR" sz="1200" b="1" kern="1200" baseline="0" dirty="0" smtClean="0">
                <a:solidFill>
                  <a:srgbClr val="0AA3C6"/>
                </a:solidFill>
                <a:effectLst/>
                <a:latin typeface="+mn-lt"/>
                <a:ea typeface="+mn-ea"/>
                <a:cs typeface="Calibri Light" panose="020F0302020204030204" pitchFamily="34" charset="0"/>
              </a:rPr>
              <a:t>57% télétravaillent pour la 1</a:t>
            </a:r>
            <a:r>
              <a:rPr lang="fr-FR" sz="1200" b="1" kern="1200" baseline="30000" dirty="0" smtClean="0">
                <a:solidFill>
                  <a:srgbClr val="0AA3C6"/>
                </a:solidFill>
                <a:effectLst/>
                <a:latin typeface="+mn-lt"/>
                <a:ea typeface="+mn-ea"/>
                <a:cs typeface="Calibri Light" panose="020F0302020204030204" pitchFamily="34" charset="0"/>
              </a:rPr>
              <a:t>e</a:t>
            </a:r>
            <a:r>
              <a:rPr lang="fr-FR" sz="1200" b="1" kern="1200" baseline="0" dirty="0" smtClean="0">
                <a:solidFill>
                  <a:srgbClr val="0AA3C6"/>
                </a:solidFill>
                <a:effectLst/>
                <a:latin typeface="+mn-lt"/>
                <a:ea typeface="+mn-ea"/>
                <a:cs typeface="Calibri Light" panose="020F0302020204030204" pitchFamily="34" charset="0"/>
              </a:rPr>
              <a:t> fois. </a:t>
            </a:r>
            <a:r>
              <a:rPr lang="fr-FR" sz="1200" kern="1200" dirty="0" smtClean="0">
                <a:solidFill>
                  <a:schemeClr val="tx1"/>
                </a:solidFill>
                <a:effectLst/>
                <a:latin typeface="+mn-lt"/>
                <a:ea typeface="+mn-ea"/>
                <a:cs typeface="+mn-cs"/>
              </a:rPr>
              <a:t>Ce qui est intéressant, c’est de</a:t>
            </a:r>
            <a:r>
              <a:rPr lang="fr-FR" sz="1200" kern="1200" baseline="0" dirty="0" smtClean="0">
                <a:solidFill>
                  <a:schemeClr val="tx1"/>
                </a:solidFill>
                <a:effectLst/>
                <a:latin typeface="+mn-lt"/>
                <a:ea typeface="+mn-ea"/>
                <a:cs typeface="+mn-cs"/>
              </a:rPr>
              <a:t> souligner </a:t>
            </a:r>
            <a:r>
              <a:rPr lang="fr-FR" sz="1200" b="1" kern="1200" baseline="0" dirty="0" smtClean="0">
                <a:solidFill>
                  <a:schemeClr val="tx1"/>
                </a:solidFill>
                <a:effectLst/>
                <a:latin typeface="+mn-lt"/>
                <a:ea typeface="+mn-ea"/>
                <a:cs typeface="+mn-cs"/>
              </a:rPr>
              <a:t>la plus grande diversité des profils des télétravailleurs pendant le confinement</a:t>
            </a:r>
            <a:r>
              <a:rPr lang="fr-FR" sz="1200" kern="1200" baseline="0" dirty="0" smtClean="0">
                <a:solidFill>
                  <a:schemeClr val="tx1"/>
                </a:solidFill>
                <a:effectLst/>
                <a:latin typeface="+mn-lt"/>
                <a:ea typeface="+mn-ea"/>
                <a:cs typeface="+mn-cs"/>
              </a:rPr>
              <a:t>, diversité apportée principalement par ces « </a:t>
            </a:r>
            <a:r>
              <a:rPr lang="fr-FR" sz="1200" kern="1200" baseline="0" dirty="0" err="1" smtClean="0">
                <a:solidFill>
                  <a:schemeClr val="tx1"/>
                </a:solidFill>
                <a:effectLst/>
                <a:latin typeface="+mn-lt"/>
                <a:ea typeface="+mn-ea"/>
                <a:cs typeface="+mn-cs"/>
              </a:rPr>
              <a:t>primotélétravailleurs</a:t>
            </a:r>
            <a:r>
              <a:rPr lang="fr-FR" sz="1200" kern="1200" baseline="0" dirty="0" smtClean="0">
                <a:solidFill>
                  <a:schemeClr val="tx1"/>
                </a:solidFill>
                <a:effectLst/>
                <a:latin typeface="+mn-lt"/>
                <a:ea typeface="+mn-ea"/>
                <a:cs typeface="+mn-cs"/>
              </a:rPr>
              <a:t> ». </a:t>
            </a:r>
            <a:r>
              <a:rPr lang="fr-FR" sz="1200" kern="1200" dirty="0" smtClean="0">
                <a:solidFill>
                  <a:schemeClr val="tx1"/>
                </a:solidFill>
                <a:effectLst/>
                <a:latin typeface="+mn-lt"/>
                <a:ea typeface="+mn-ea"/>
                <a:cs typeface="+mn-cs"/>
              </a:rPr>
              <a:t>Avec 63% de « </a:t>
            </a:r>
            <a:r>
              <a:rPr lang="fr-FR" sz="1200" kern="1200" dirty="0" err="1" smtClean="0">
                <a:solidFill>
                  <a:schemeClr val="tx1"/>
                </a:solidFill>
                <a:effectLst/>
                <a:latin typeface="+mn-lt"/>
                <a:ea typeface="+mn-ea"/>
                <a:cs typeface="+mn-cs"/>
              </a:rPr>
              <a:t>primotélétravailleurs</a:t>
            </a:r>
            <a:r>
              <a:rPr lang="fr-FR" sz="1200" kern="1200" dirty="0" smtClean="0">
                <a:solidFill>
                  <a:schemeClr val="tx1"/>
                </a:solidFill>
                <a:effectLst/>
                <a:latin typeface="+mn-lt"/>
                <a:ea typeface="+mn-ea"/>
                <a:cs typeface="+mn-cs"/>
              </a:rPr>
              <a:t> » parmi les</a:t>
            </a:r>
            <a:r>
              <a:rPr lang="fr-FR" sz="1200" kern="1200" baseline="0" dirty="0" smtClean="0">
                <a:solidFill>
                  <a:schemeClr val="tx1"/>
                </a:solidFill>
                <a:effectLst/>
                <a:latin typeface="+mn-lt"/>
                <a:ea typeface="+mn-ea"/>
                <a:cs typeface="+mn-cs"/>
              </a:rPr>
              <a:t> employés répondant à l’enquête, le nombre </a:t>
            </a:r>
            <a:r>
              <a:rPr lang="fr-FR" sz="1200" b="1" kern="1200" baseline="0" dirty="0" smtClean="0">
                <a:solidFill>
                  <a:schemeClr val="tx1"/>
                </a:solidFill>
                <a:effectLst/>
                <a:latin typeface="+mn-lt"/>
                <a:ea typeface="+mn-ea"/>
                <a:cs typeface="+mn-cs"/>
              </a:rPr>
              <a:t>d’employés en télétravail pendant le confinement passe à 90% </a:t>
            </a:r>
            <a:r>
              <a:rPr lang="fr-FR" sz="1200" kern="1200" baseline="0" dirty="0" smtClean="0">
                <a:solidFill>
                  <a:schemeClr val="tx1"/>
                </a:solidFill>
                <a:effectLst/>
                <a:latin typeface="+mn-lt"/>
                <a:ea typeface="+mn-ea"/>
                <a:cs typeface="+mn-cs"/>
              </a:rPr>
              <a:t>: cela reste moins important que chez les </a:t>
            </a:r>
            <a:r>
              <a:rPr lang="fr-FR" sz="1200" b="1" kern="1200" baseline="0" dirty="0" smtClean="0">
                <a:solidFill>
                  <a:schemeClr val="tx1"/>
                </a:solidFill>
                <a:effectLst/>
                <a:latin typeface="+mn-lt"/>
                <a:ea typeface="+mn-ea"/>
                <a:cs typeface="+mn-cs"/>
              </a:rPr>
              <a:t>cadres (98%) </a:t>
            </a:r>
            <a:r>
              <a:rPr lang="fr-FR" sz="1200" kern="1200" baseline="0" dirty="0" smtClean="0">
                <a:solidFill>
                  <a:schemeClr val="tx1"/>
                </a:solidFill>
                <a:effectLst/>
                <a:latin typeface="+mn-lt"/>
                <a:ea typeface="+mn-ea"/>
                <a:cs typeface="+mn-cs"/>
              </a:rPr>
              <a:t>mais l’écart est moins important qu’avant le confinement (28% des salariés/ 50% des cadres ; 48% de </a:t>
            </a:r>
            <a:r>
              <a:rPr lang="fr-FR" sz="1200" kern="1200" baseline="0" dirty="0" err="1" smtClean="0">
                <a:solidFill>
                  <a:schemeClr val="tx1"/>
                </a:solidFill>
                <a:effectLst/>
                <a:latin typeface="+mn-lt"/>
                <a:ea typeface="+mn-ea"/>
                <a:cs typeface="+mn-cs"/>
              </a:rPr>
              <a:t>primotélétravailleurs</a:t>
            </a:r>
            <a:r>
              <a:rPr lang="fr-FR" sz="1200" kern="1200" baseline="0" dirty="0" smtClean="0">
                <a:solidFill>
                  <a:schemeClr val="tx1"/>
                </a:solidFill>
                <a:effectLst/>
                <a:latin typeface="+mn-lt"/>
                <a:ea typeface="+mn-ea"/>
                <a:cs typeface="+mn-cs"/>
              </a:rPr>
              <a:t> parmi les cadres). </a:t>
            </a:r>
            <a:r>
              <a:rPr lang="fr-FR" sz="1200" kern="1200" dirty="0" smtClean="0">
                <a:solidFill>
                  <a:schemeClr val="tx1"/>
                </a:solidFill>
                <a:effectLst/>
                <a:latin typeface="+mn-lt"/>
                <a:ea typeface="+mn-ea"/>
                <a:cs typeface="+mn-cs"/>
              </a:rPr>
              <a:t>Beaucoup plus de </a:t>
            </a:r>
            <a:r>
              <a:rPr lang="fr-FR" sz="1200" b="1" kern="1200" dirty="0" smtClean="0">
                <a:solidFill>
                  <a:schemeClr val="tx1"/>
                </a:solidFill>
                <a:effectLst/>
                <a:latin typeface="+mn-lt"/>
                <a:ea typeface="+mn-ea"/>
                <a:cs typeface="+mn-cs"/>
              </a:rPr>
              <a:t>femmes</a:t>
            </a:r>
            <a:r>
              <a:rPr lang="fr-FR" sz="1200" kern="1200" dirty="0" smtClean="0">
                <a:solidFill>
                  <a:schemeClr val="tx1"/>
                </a:solidFill>
                <a:effectLst/>
                <a:latin typeface="+mn-lt"/>
                <a:ea typeface="+mn-ea"/>
                <a:cs typeface="+mn-cs"/>
              </a:rPr>
              <a:t> télétravaillent pendant le confinement (95% contre 37% avant confinement, </a:t>
            </a:r>
            <a:r>
              <a:rPr lang="fr-FR" sz="1200" b="1" kern="1200" dirty="0" smtClean="0">
                <a:solidFill>
                  <a:schemeClr val="tx1"/>
                </a:solidFill>
                <a:effectLst/>
                <a:latin typeface="+mn-lt"/>
                <a:ea typeface="+mn-ea"/>
                <a:cs typeface="+mn-cs"/>
              </a:rPr>
              <a:t>58% </a:t>
            </a:r>
            <a:r>
              <a:rPr lang="fr-FR" sz="1200" b="0" kern="1200" dirty="0" smtClean="0">
                <a:solidFill>
                  <a:schemeClr val="tx1"/>
                </a:solidFill>
                <a:effectLst/>
                <a:latin typeface="+mn-lt"/>
                <a:ea typeface="+mn-ea"/>
                <a:cs typeface="+mn-cs"/>
              </a:rPr>
              <a:t>de </a:t>
            </a:r>
            <a:r>
              <a:rPr lang="fr-FR" sz="1200" b="0" kern="1200" dirty="0" err="1" smtClean="0">
                <a:solidFill>
                  <a:schemeClr val="tx1"/>
                </a:solidFill>
                <a:effectLst/>
                <a:latin typeface="+mn-lt"/>
                <a:ea typeface="+mn-ea"/>
                <a:cs typeface="+mn-cs"/>
              </a:rPr>
              <a:t>primotélétravailleuses</a:t>
            </a:r>
            <a:r>
              <a:rPr lang="fr-FR" sz="1200" kern="1200" dirty="0" smtClean="0">
                <a:solidFill>
                  <a:schemeClr val="tx1"/>
                </a:solidFill>
                <a:effectLst/>
                <a:latin typeface="+mn-lt"/>
                <a:ea typeface="+mn-ea"/>
                <a:cs typeface="+mn-cs"/>
              </a:rPr>
              <a:t>) , elles ont rattrapé le % des hommes alors qu'elles étaient moins nombreuses à télétravailler avant (</a:t>
            </a:r>
            <a:r>
              <a:rPr lang="fr-FR" sz="1200" b="1" kern="1200" dirty="0" smtClean="0">
                <a:solidFill>
                  <a:schemeClr val="tx1"/>
                </a:solidFill>
                <a:effectLst/>
                <a:latin typeface="+mn-lt"/>
                <a:ea typeface="+mn-ea"/>
                <a:cs typeface="+mn-cs"/>
              </a:rPr>
              <a:t>hommes</a:t>
            </a:r>
            <a:r>
              <a:rPr lang="fr-FR" sz="1200" kern="1200" dirty="0" smtClean="0">
                <a:solidFill>
                  <a:schemeClr val="tx1"/>
                </a:solidFill>
                <a:effectLst/>
                <a:latin typeface="+mn-lt"/>
                <a:ea typeface="+mn-ea"/>
                <a:cs typeface="+mn-cs"/>
              </a:rPr>
              <a:t> : 97% contre</a:t>
            </a:r>
            <a:r>
              <a:rPr lang="fr-FR" sz="1200" kern="1200" baseline="0" dirty="0" smtClean="0">
                <a:solidFill>
                  <a:schemeClr val="tx1"/>
                </a:solidFill>
                <a:effectLst/>
                <a:latin typeface="+mn-lt"/>
                <a:ea typeface="+mn-ea"/>
                <a:cs typeface="+mn-cs"/>
              </a:rPr>
              <a:t> 50%, </a:t>
            </a:r>
            <a:r>
              <a:rPr lang="fr-FR" sz="1200" b="1" kern="1200" baseline="0" dirty="0" smtClean="0">
                <a:solidFill>
                  <a:schemeClr val="tx1"/>
                </a:solidFill>
                <a:effectLst/>
                <a:latin typeface="+mn-lt"/>
                <a:ea typeface="+mn-ea"/>
                <a:cs typeface="+mn-cs"/>
              </a:rPr>
              <a:t>47</a:t>
            </a:r>
            <a:r>
              <a:rPr lang="fr-FR" sz="1200" b="0" kern="1200" baseline="0" dirty="0" smtClean="0">
                <a:solidFill>
                  <a:schemeClr val="tx1"/>
                </a:solidFill>
                <a:effectLst/>
                <a:latin typeface="+mn-lt"/>
                <a:ea typeface="+mn-ea"/>
                <a:cs typeface="+mn-cs"/>
              </a:rPr>
              <a:t>% </a:t>
            </a:r>
            <a:r>
              <a:rPr lang="fr-FR" sz="1200" b="0" kern="1200" baseline="0" dirty="0" err="1" smtClean="0">
                <a:solidFill>
                  <a:schemeClr val="tx1"/>
                </a:solidFill>
                <a:effectLst/>
                <a:latin typeface="+mn-lt"/>
                <a:ea typeface="+mn-ea"/>
                <a:cs typeface="+mn-cs"/>
              </a:rPr>
              <a:t>primotélétravailleurs</a:t>
            </a:r>
            <a:r>
              <a:rPr lang="fr-FR" sz="1200" kern="1200" baseline="0" dirty="0" smtClean="0">
                <a:solidFill>
                  <a:schemeClr val="tx1"/>
                </a:solidFill>
                <a:effectLst/>
                <a:latin typeface="+mn-lt"/>
                <a:ea typeface="+mn-ea"/>
                <a:cs typeface="+mn-cs"/>
              </a:rPr>
              <a:t>). </a:t>
            </a:r>
            <a:r>
              <a:rPr lang="fr-FR" sz="1200" kern="1200" dirty="0" smtClean="0">
                <a:solidFill>
                  <a:schemeClr val="tx1"/>
                </a:solidFill>
                <a:effectLst/>
                <a:latin typeface="+mn-lt"/>
                <a:ea typeface="+mn-ea"/>
                <a:cs typeface="+mn-cs"/>
              </a:rPr>
              <a:t>Le public était moins enclin au télétravail, la période de confinement a rééquilibré l'ensemble (</a:t>
            </a:r>
            <a:r>
              <a:rPr lang="fr-FR" sz="1200" b="1" kern="1200" dirty="0" smtClean="0">
                <a:solidFill>
                  <a:schemeClr val="tx1"/>
                </a:solidFill>
                <a:effectLst/>
                <a:latin typeface="+mn-lt"/>
                <a:ea typeface="+mn-ea"/>
                <a:cs typeface="+mn-cs"/>
              </a:rPr>
              <a:t>public</a:t>
            </a:r>
            <a:r>
              <a:rPr lang="fr-FR" sz="1200" kern="1200" dirty="0" smtClean="0">
                <a:solidFill>
                  <a:schemeClr val="tx1"/>
                </a:solidFill>
                <a:effectLst/>
                <a:latin typeface="+mn-lt"/>
                <a:ea typeface="+mn-ea"/>
                <a:cs typeface="+mn-cs"/>
              </a:rPr>
              <a:t> : 97% contre 38% avant, </a:t>
            </a:r>
            <a:r>
              <a:rPr lang="fr-FR" sz="1200" b="1" kern="1200" dirty="0" smtClean="0">
                <a:solidFill>
                  <a:schemeClr val="tx1"/>
                </a:solidFill>
                <a:effectLst/>
                <a:latin typeface="+mn-lt"/>
                <a:ea typeface="+mn-ea"/>
                <a:cs typeface="+mn-cs"/>
              </a:rPr>
              <a:t>59</a:t>
            </a:r>
            <a:r>
              <a:rPr lang="fr-FR" sz="1200" b="0" kern="1200" dirty="0" smtClean="0">
                <a:solidFill>
                  <a:schemeClr val="tx1"/>
                </a:solidFill>
                <a:effectLst/>
                <a:latin typeface="+mn-lt"/>
                <a:ea typeface="+mn-ea"/>
                <a:cs typeface="+mn-cs"/>
              </a:rPr>
              <a:t>%primotélétravailleurs;</a:t>
            </a:r>
            <a:r>
              <a:rPr lang="fr-FR" sz="1200" kern="1200" dirty="0" smtClean="0">
                <a:solidFill>
                  <a:schemeClr val="tx1"/>
                </a:solidFill>
                <a:effectLst/>
                <a:latin typeface="+mn-lt"/>
                <a:ea typeface="+mn-ea"/>
                <a:cs typeface="+mn-cs"/>
              </a:rPr>
              <a:t> </a:t>
            </a:r>
            <a:r>
              <a:rPr lang="fr-FR" sz="1200" b="1" kern="1200" dirty="0" smtClean="0">
                <a:solidFill>
                  <a:schemeClr val="tx1"/>
                </a:solidFill>
                <a:effectLst/>
                <a:latin typeface="+mn-lt"/>
                <a:ea typeface="+mn-ea"/>
                <a:cs typeface="+mn-cs"/>
              </a:rPr>
              <a:t>privé</a:t>
            </a:r>
            <a:r>
              <a:rPr lang="fr-FR" sz="1200" kern="1200" baseline="0" dirty="0" smtClean="0">
                <a:solidFill>
                  <a:schemeClr val="tx1"/>
                </a:solidFill>
                <a:effectLst/>
                <a:latin typeface="+mn-lt"/>
                <a:ea typeface="+mn-ea"/>
                <a:cs typeface="+mn-cs"/>
              </a:rPr>
              <a:t> : 95% Contre 44% avant, </a:t>
            </a:r>
            <a:r>
              <a:rPr lang="fr-FR" sz="1200" b="1" kern="1200" baseline="0" dirty="0" smtClean="0">
                <a:solidFill>
                  <a:schemeClr val="tx1"/>
                </a:solidFill>
                <a:effectLst/>
                <a:latin typeface="+mn-lt"/>
                <a:ea typeface="+mn-ea"/>
                <a:cs typeface="+mn-cs"/>
              </a:rPr>
              <a:t>51</a:t>
            </a:r>
            <a:r>
              <a:rPr lang="fr-FR" sz="1200" kern="1200" baseline="0" dirty="0" smtClean="0">
                <a:solidFill>
                  <a:schemeClr val="tx1"/>
                </a:solidFill>
                <a:effectLst/>
                <a:latin typeface="+mn-lt"/>
                <a:ea typeface="+mn-ea"/>
                <a:cs typeface="+mn-cs"/>
              </a:rPr>
              <a:t> </a:t>
            </a:r>
            <a:r>
              <a:rPr lang="fr-FR" sz="1200" b="0" kern="1200" dirty="0" smtClean="0">
                <a:solidFill>
                  <a:schemeClr val="tx1"/>
                </a:solidFill>
                <a:effectLst/>
                <a:latin typeface="+mn-lt"/>
                <a:ea typeface="+mn-ea"/>
                <a:cs typeface="+mn-cs"/>
              </a:rPr>
              <a:t>% </a:t>
            </a:r>
            <a:r>
              <a:rPr lang="fr-FR" sz="1200" b="0" kern="1200" dirty="0" err="1" smtClean="0">
                <a:solidFill>
                  <a:schemeClr val="tx1"/>
                </a:solidFill>
                <a:effectLst/>
                <a:latin typeface="+mn-lt"/>
                <a:ea typeface="+mn-ea"/>
                <a:cs typeface="+mn-cs"/>
              </a:rPr>
              <a:t>primotélétravailleurs</a:t>
            </a:r>
            <a:r>
              <a:rPr lang="fr-FR" sz="1200" kern="1200" baseline="0" dirty="0" smtClean="0">
                <a:solidFill>
                  <a:schemeClr val="tx1"/>
                </a:solidFill>
                <a:effectLst/>
                <a:latin typeface="+mn-lt"/>
                <a:ea typeface="+mn-ea"/>
                <a:cs typeface="+mn-cs"/>
              </a:rPr>
              <a:t>). </a:t>
            </a:r>
            <a:r>
              <a:rPr lang="fr-FR" sz="1200" kern="1200" dirty="0" smtClean="0">
                <a:solidFill>
                  <a:schemeClr val="tx1"/>
                </a:solidFill>
                <a:effectLst/>
                <a:latin typeface="+mn-lt"/>
                <a:ea typeface="+mn-ea"/>
                <a:cs typeface="+mn-cs"/>
              </a:rPr>
              <a:t>Il y a également eu un rééquilibrage entre encadrants et non encadrants puisque les derniers faisaient moins de télétravail avant (</a:t>
            </a:r>
            <a:r>
              <a:rPr lang="fr-FR" sz="1200" b="1" kern="1200" dirty="0" smtClean="0">
                <a:solidFill>
                  <a:schemeClr val="tx1"/>
                </a:solidFill>
                <a:effectLst/>
                <a:latin typeface="+mn-lt"/>
                <a:ea typeface="+mn-ea"/>
                <a:cs typeface="+mn-cs"/>
              </a:rPr>
              <a:t>Non encadrants </a:t>
            </a:r>
            <a:r>
              <a:rPr lang="fr-FR" sz="1200" kern="1200" dirty="0" smtClean="0">
                <a:solidFill>
                  <a:schemeClr val="tx1"/>
                </a:solidFill>
                <a:effectLst/>
                <a:latin typeface="+mn-lt"/>
                <a:ea typeface="+mn-ea"/>
                <a:cs typeface="+mn-cs"/>
              </a:rPr>
              <a:t>: 95% Contre 39%avant, </a:t>
            </a:r>
            <a:r>
              <a:rPr lang="fr-FR" sz="1200" b="1" kern="1200" dirty="0" smtClean="0">
                <a:solidFill>
                  <a:schemeClr val="tx1"/>
                </a:solidFill>
                <a:effectLst/>
                <a:latin typeface="+mn-lt"/>
                <a:ea typeface="+mn-ea"/>
                <a:cs typeface="+mn-cs"/>
              </a:rPr>
              <a:t>57</a:t>
            </a:r>
            <a:r>
              <a:rPr lang="fr-FR" sz="1200" b="0" kern="1200" dirty="0" smtClean="0">
                <a:solidFill>
                  <a:schemeClr val="tx1"/>
                </a:solidFill>
                <a:effectLst/>
                <a:latin typeface="+mn-lt"/>
                <a:ea typeface="+mn-ea"/>
                <a:cs typeface="+mn-cs"/>
              </a:rPr>
              <a:t>%primotélétravailleurs</a:t>
            </a:r>
            <a:r>
              <a:rPr lang="fr-FR" sz="1200" kern="1200" baseline="0" dirty="0" smtClean="0">
                <a:solidFill>
                  <a:schemeClr val="tx1"/>
                </a:solidFill>
                <a:effectLst/>
                <a:latin typeface="+mn-lt"/>
                <a:ea typeface="+mn-ea"/>
                <a:cs typeface="+mn-cs"/>
              </a:rPr>
              <a:t>; </a:t>
            </a:r>
            <a:r>
              <a:rPr lang="fr-FR" sz="1200" b="1" kern="1200" baseline="0" dirty="0" smtClean="0">
                <a:solidFill>
                  <a:schemeClr val="tx1"/>
                </a:solidFill>
                <a:effectLst/>
                <a:latin typeface="+mn-lt"/>
                <a:ea typeface="+mn-ea"/>
                <a:cs typeface="+mn-cs"/>
              </a:rPr>
              <a:t>encadrants</a:t>
            </a:r>
            <a:r>
              <a:rPr lang="fr-FR" sz="1200" kern="1200" baseline="0" dirty="0" smtClean="0">
                <a:solidFill>
                  <a:schemeClr val="tx1"/>
                </a:solidFill>
                <a:effectLst/>
                <a:latin typeface="+mn-lt"/>
                <a:ea typeface="+mn-ea"/>
                <a:cs typeface="+mn-cs"/>
              </a:rPr>
              <a:t> : 97% contre 50%, </a:t>
            </a:r>
            <a:r>
              <a:rPr lang="fr-FR" sz="1200" b="1" kern="1200" baseline="0" dirty="0" smtClean="0">
                <a:solidFill>
                  <a:schemeClr val="tx1"/>
                </a:solidFill>
                <a:effectLst/>
                <a:latin typeface="+mn-lt"/>
                <a:ea typeface="+mn-ea"/>
                <a:cs typeface="+mn-cs"/>
              </a:rPr>
              <a:t>47</a:t>
            </a:r>
            <a:r>
              <a:rPr lang="fr-FR" sz="1200" b="0" kern="1200" dirty="0" smtClean="0">
                <a:solidFill>
                  <a:schemeClr val="tx1"/>
                </a:solidFill>
                <a:effectLst/>
                <a:latin typeface="+mn-lt"/>
                <a:ea typeface="+mn-ea"/>
                <a:cs typeface="+mn-cs"/>
              </a:rPr>
              <a:t>%primotélétravailleurs</a:t>
            </a:r>
            <a:r>
              <a:rPr lang="fr-FR" sz="1200" kern="1200" baseline="0" dirty="0" smtClean="0">
                <a:solidFill>
                  <a:schemeClr val="tx1"/>
                </a:solidFill>
                <a:effectLst/>
                <a:latin typeface="+mn-lt"/>
                <a:ea typeface="+mn-ea"/>
                <a:cs typeface="+mn-cs"/>
              </a:rPr>
              <a:t>).</a:t>
            </a:r>
            <a:endParaRPr lang="fr-FR" sz="1200" kern="1200" dirty="0" smtClean="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11ED4DFC-B9C7-49DF-A21F-6598E130E1C2}" type="slidenum">
              <a:rPr lang="fr-FR" smtClean="0"/>
              <a:t>12</a:t>
            </a:fld>
            <a:endParaRPr lang="fr-FR"/>
          </a:p>
        </p:txBody>
      </p:sp>
    </p:spTree>
    <p:extLst>
      <p:ext uri="{BB962C8B-B14F-4D97-AF65-F5344CB8AC3E}">
        <p14:creationId xmlns:p14="http://schemas.microsoft.com/office/powerpoint/2010/main" val="24607840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fr-FR" dirty="0" smtClean="0"/>
              <a:t>Près de la moitié des répondants</a:t>
            </a:r>
            <a:r>
              <a:rPr lang="fr-FR" baseline="0" dirty="0" smtClean="0"/>
              <a:t> </a:t>
            </a:r>
            <a:r>
              <a:rPr lang="fr-FR" dirty="0" smtClean="0"/>
              <a:t>ont rencontré des difficultés (48 %). Les publics les plus concernés sont  les prof. </a:t>
            </a:r>
            <a:r>
              <a:rPr lang="fr-FR" dirty="0" err="1" smtClean="0"/>
              <a:t>Interm</a:t>
            </a:r>
            <a:r>
              <a:rPr lang="fr-FR" dirty="0" smtClean="0"/>
              <a:t> 59% ;</a:t>
            </a:r>
            <a:r>
              <a:rPr lang="fr-FR" baseline="0" dirty="0" smtClean="0"/>
              <a:t> les agents </a:t>
            </a:r>
            <a:r>
              <a:rPr lang="fr-FR" dirty="0" smtClean="0"/>
              <a:t>du public (56%) ; les primo télétravailleurs (55%) ; les employés ; les femmes (53%).</a:t>
            </a:r>
            <a:r>
              <a:rPr lang="fr-FR" baseline="0" dirty="0" smtClean="0"/>
              <a:t> </a:t>
            </a:r>
            <a:r>
              <a:rPr lang="fr-FR" dirty="0" smtClean="0"/>
              <a:t>A</a:t>
            </a:r>
            <a:r>
              <a:rPr lang="fr-FR" baseline="0" dirty="0" smtClean="0"/>
              <a:t> l’inverse, parmi ceux qui n’ont pas rencontré de difficultés (</a:t>
            </a:r>
            <a:r>
              <a:rPr lang="fr-FR" dirty="0" smtClean="0"/>
              <a:t>52%)</a:t>
            </a:r>
            <a:r>
              <a:rPr lang="fr-FR" baseline="0" dirty="0" smtClean="0"/>
              <a:t>, on retrouve plus de t</a:t>
            </a:r>
            <a:r>
              <a:rPr lang="fr-FR" dirty="0" smtClean="0"/>
              <a:t>élétravailleurs expérimentés (61% donc 40% ont quand même</a:t>
            </a:r>
            <a:r>
              <a:rPr lang="fr-FR" baseline="0" dirty="0" smtClean="0"/>
              <a:t> eu des difficultés)</a:t>
            </a:r>
            <a:r>
              <a:rPr lang="fr-FR" dirty="0" smtClean="0"/>
              <a:t>, d’hommes (61%), </a:t>
            </a:r>
            <a:r>
              <a:rPr lang="fr-FR" baseline="0" dirty="0" smtClean="0"/>
              <a:t>de salariés du privé </a:t>
            </a:r>
            <a:r>
              <a:rPr lang="fr-FR" dirty="0" smtClean="0"/>
              <a:t>(</a:t>
            </a:r>
            <a:r>
              <a:rPr lang="fr-FR" baseline="0" dirty="0" smtClean="0"/>
              <a:t>59%), </a:t>
            </a:r>
            <a:r>
              <a:rPr lang="fr-FR" dirty="0" smtClean="0"/>
              <a:t>de cadres (57%), d’encadrants (56%).</a:t>
            </a:r>
            <a:r>
              <a:rPr lang="fr-FR" baseline="0" dirty="0" smtClean="0"/>
              <a:t> </a:t>
            </a:r>
          </a:p>
          <a:p>
            <a:pPr marL="0" marR="0" lvl="0" indent="0" algn="just" defTabSz="914400" rtl="0" eaLnBrk="1" fontAlgn="auto" latinLnBrk="0" hangingPunct="1">
              <a:lnSpc>
                <a:spcPct val="100000"/>
              </a:lnSpc>
              <a:spcBef>
                <a:spcPts val="0"/>
              </a:spcBef>
              <a:spcAft>
                <a:spcPts val="0"/>
              </a:spcAft>
              <a:buClrTx/>
              <a:buSzTx/>
              <a:buFontTx/>
              <a:buNone/>
              <a:tabLst/>
              <a:defRPr/>
            </a:pPr>
            <a:r>
              <a:rPr lang="fr-FR" sz="1200" b="1" i="0" kern="1200" dirty="0" smtClean="0">
                <a:solidFill>
                  <a:schemeClr val="tx1"/>
                </a:solidFill>
                <a:effectLst/>
                <a:latin typeface="+mn-lt"/>
                <a:ea typeface="+mn-ea"/>
                <a:cs typeface="+mn-cs"/>
              </a:rPr>
              <a:t>Près d’1</a:t>
            </a:r>
            <a:r>
              <a:rPr lang="fr-FR" sz="1200" b="1" i="0" kern="1200" baseline="0" dirty="0" smtClean="0">
                <a:solidFill>
                  <a:schemeClr val="tx1"/>
                </a:solidFill>
                <a:effectLst/>
                <a:latin typeface="+mn-lt"/>
                <a:ea typeface="+mn-ea"/>
                <a:cs typeface="+mn-cs"/>
              </a:rPr>
              <a:t>/4 des répondants a eu d</a:t>
            </a:r>
            <a:r>
              <a:rPr lang="fr-FR" sz="1200" b="1" i="0" kern="1200" dirty="0" smtClean="0">
                <a:solidFill>
                  <a:schemeClr val="tx1"/>
                </a:solidFill>
                <a:effectLst/>
                <a:latin typeface="+mn-lt"/>
                <a:ea typeface="+mn-ea"/>
                <a:cs typeface="+mn-cs"/>
              </a:rPr>
              <a:t>es problèmes d’accès au réseau/outils métiers </a:t>
            </a:r>
            <a:r>
              <a:rPr lang="fr-FR" sz="1200" i="0" kern="1200" dirty="0" smtClean="0">
                <a:solidFill>
                  <a:schemeClr val="tx1"/>
                </a:solidFill>
                <a:effectLst/>
                <a:latin typeface="+mn-lt"/>
                <a:ea typeface="+mn-ea"/>
                <a:cs typeface="+mn-cs"/>
              </a:rPr>
              <a:t>(23%),</a:t>
            </a:r>
            <a:r>
              <a:rPr lang="fr-FR" sz="1200" i="0" kern="1200" baseline="0" dirty="0" smtClean="0">
                <a:solidFill>
                  <a:schemeClr val="tx1"/>
                </a:solidFill>
                <a:effectLst/>
                <a:latin typeface="+mn-lt"/>
                <a:ea typeface="+mn-ea"/>
                <a:cs typeface="+mn-cs"/>
              </a:rPr>
              <a:t> notamment parmi les </a:t>
            </a:r>
            <a:r>
              <a:rPr lang="fr-FR" sz="1200" i="0" kern="1200" dirty="0" smtClean="0">
                <a:solidFill>
                  <a:schemeClr val="tx1"/>
                </a:solidFill>
                <a:effectLst/>
                <a:latin typeface="+mn-lt"/>
                <a:ea typeface="+mn-ea"/>
                <a:cs typeface="+mn-cs"/>
              </a:rPr>
              <a:t>prof interm.32% et le public 32% </a:t>
            </a:r>
            <a:r>
              <a:rPr lang="fr-FR" sz="1200" i="1" kern="1200" dirty="0" smtClean="0">
                <a:solidFill>
                  <a:schemeClr val="tx1"/>
                </a:solidFill>
                <a:effectLst/>
                <a:latin typeface="+mn-lt"/>
                <a:ea typeface="+mn-ea"/>
                <a:cs typeface="+mn-cs"/>
              </a:rPr>
              <a:t>(27% </a:t>
            </a:r>
            <a:r>
              <a:rPr lang="fr-FR" sz="1200" i="1" kern="1200" dirty="0" err="1" smtClean="0">
                <a:solidFill>
                  <a:schemeClr val="tx1"/>
                </a:solidFill>
                <a:effectLst/>
                <a:latin typeface="+mn-lt"/>
                <a:ea typeface="+mn-ea"/>
                <a:cs typeface="+mn-cs"/>
              </a:rPr>
              <a:t>Primotélétravailleurs</a:t>
            </a:r>
            <a:r>
              <a:rPr lang="fr-FR" sz="1200" i="1" kern="1200" dirty="0" smtClean="0">
                <a:solidFill>
                  <a:schemeClr val="tx1"/>
                </a:solidFill>
                <a:effectLst/>
                <a:latin typeface="+mn-lt"/>
                <a:ea typeface="+mn-ea"/>
                <a:cs typeface="+mn-cs"/>
              </a:rPr>
              <a:t> &gt;18% Télétravailleurs expérimentés).</a:t>
            </a:r>
            <a:r>
              <a:rPr lang="fr-FR" sz="1200" i="0" kern="1200" dirty="0" smtClean="0">
                <a:solidFill>
                  <a:schemeClr val="tx1"/>
                </a:solidFill>
                <a:effectLst/>
                <a:latin typeface="+mn-lt"/>
                <a:ea typeface="+mn-ea"/>
                <a:cs typeface="+mn-cs"/>
              </a:rPr>
              <a:t> Globalement,</a:t>
            </a:r>
            <a:r>
              <a:rPr lang="fr-FR" sz="1200" i="0" kern="1200" baseline="0" dirty="0" smtClean="0">
                <a:solidFill>
                  <a:schemeClr val="tx1"/>
                </a:solidFill>
                <a:effectLst/>
                <a:latin typeface="+mn-lt"/>
                <a:ea typeface="+mn-ea"/>
                <a:cs typeface="+mn-cs"/>
              </a:rPr>
              <a:t> tous les problèmes ont concernés plus fortement les </a:t>
            </a:r>
            <a:r>
              <a:rPr lang="fr-FR" sz="1200" i="0" kern="1200" baseline="0" dirty="0" err="1" smtClean="0">
                <a:solidFill>
                  <a:schemeClr val="tx1"/>
                </a:solidFill>
                <a:effectLst/>
                <a:latin typeface="+mn-lt"/>
                <a:ea typeface="+mn-ea"/>
                <a:cs typeface="+mn-cs"/>
              </a:rPr>
              <a:t>primotélétravailleurs</a:t>
            </a:r>
            <a:r>
              <a:rPr lang="fr-FR" sz="1200" i="0" kern="1200" baseline="0" dirty="0" smtClean="0">
                <a:solidFill>
                  <a:schemeClr val="tx1"/>
                </a:solidFill>
                <a:effectLst/>
                <a:latin typeface="+mn-lt"/>
                <a:ea typeface="+mn-ea"/>
                <a:cs typeface="+mn-cs"/>
              </a:rPr>
              <a:t> que les télétravailleurs expérimentés. </a:t>
            </a:r>
            <a:r>
              <a:rPr lang="fr-FR" sz="1200" i="0" kern="1200" dirty="0" smtClean="0">
                <a:solidFill>
                  <a:schemeClr val="tx1"/>
                </a:solidFill>
                <a:effectLst/>
                <a:latin typeface="+mn-lt"/>
                <a:ea typeface="+mn-ea"/>
                <a:cs typeface="+mn-cs"/>
              </a:rPr>
              <a:t>Sauf la </a:t>
            </a:r>
            <a:r>
              <a:rPr lang="fr-FR" sz="1200" b="1" i="0" kern="1200" dirty="0" smtClean="0">
                <a:solidFill>
                  <a:schemeClr val="tx1"/>
                </a:solidFill>
                <a:effectLst/>
                <a:latin typeface="+mn-lt"/>
                <a:ea typeface="+mn-ea"/>
                <a:cs typeface="+mn-cs"/>
              </a:rPr>
              <a:t>connexion internet de mauvais qualité</a:t>
            </a:r>
            <a:r>
              <a:rPr lang="fr-FR" sz="1200" b="0" i="0" kern="1200" dirty="0" smtClean="0">
                <a:solidFill>
                  <a:schemeClr val="tx1"/>
                </a:solidFill>
                <a:effectLst/>
                <a:latin typeface="+mn-lt"/>
                <a:ea typeface="+mn-ea"/>
                <a:cs typeface="+mn-cs"/>
              </a:rPr>
              <a:t> </a:t>
            </a:r>
            <a:r>
              <a:rPr lang="fr-FR" sz="1200" b="0" i="1" kern="1200" dirty="0" smtClean="0">
                <a:solidFill>
                  <a:schemeClr val="tx1"/>
                </a:solidFill>
                <a:effectLst/>
                <a:latin typeface="+mn-lt"/>
                <a:ea typeface="+mn-ea"/>
                <a:cs typeface="+mn-cs"/>
              </a:rPr>
              <a:t>(environ </a:t>
            </a:r>
            <a:r>
              <a:rPr lang="fr-FR" sz="1200" i="1" kern="1200" dirty="0" smtClean="0">
                <a:solidFill>
                  <a:schemeClr val="tx1"/>
                </a:solidFill>
                <a:effectLst/>
                <a:latin typeface="+mn-lt"/>
                <a:ea typeface="+mn-ea"/>
                <a:cs typeface="+mn-cs"/>
              </a:rPr>
              <a:t>15% de </a:t>
            </a:r>
            <a:r>
              <a:rPr lang="fr-FR" sz="1200" i="1" kern="1200" baseline="0" dirty="0" smtClean="0">
                <a:solidFill>
                  <a:schemeClr val="tx1"/>
                </a:solidFill>
                <a:effectLst/>
                <a:latin typeface="+mn-lt"/>
                <a:ea typeface="+mn-ea"/>
                <a:cs typeface="+mn-cs"/>
              </a:rPr>
              <a:t>tous les profils, </a:t>
            </a:r>
            <a:r>
              <a:rPr lang="fr-FR" sz="1200" i="1" kern="1200" dirty="0" smtClean="0">
                <a:solidFill>
                  <a:schemeClr val="tx1"/>
                </a:solidFill>
                <a:effectLst/>
                <a:latin typeface="+mn-lt"/>
                <a:ea typeface="+mn-ea"/>
                <a:cs typeface="+mn-cs"/>
              </a:rPr>
              <a:t>15% </a:t>
            </a:r>
            <a:r>
              <a:rPr lang="fr-FR" sz="1200" i="1" kern="1200" dirty="0" err="1" smtClean="0">
                <a:solidFill>
                  <a:schemeClr val="tx1"/>
                </a:solidFill>
                <a:effectLst/>
                <a:latin typeface="+mn-lt"/>
                <a:ea typeface="+mn-ea"/>
                <a:cs typeface="+mn-cs"/>
              </a:rPr>
              <a:t>primotélétravailleurs</a:t>
            </a:r>
            <a:r>
              <a:rPr lang="fr-FR" sz="1200" i="1" kern="1200" dirty="0" smtClean="0">
                <a:solidFill>
                  <a:schemeClr val="tx1"/>
                </a:solidFill>
                <a:effectLst/>
                <a:latin typeface="+mn-lt"/>
                <a:ea typeface="+mn-ea"/>
                <a:cs typeface="+mn-cs"/>
              </a:rPr>
              <a:t>, 14% même chez les télétravailleurs expérimentés)</a:t>
            </a:r>
            <a:r>
              <a:rPr lang="fr-FR" sz="1200" i="0" kern="1200" baseline="0" dirty="0" smtClean="0">
                <a:solidFill>
                  <a:schemeClr val="tx1"/>
                </a:solidFill>
                <a:effectLst/>
                <a:latin typeface="+mn-lt"/>
                <a:ea typeface="+mn-ea"/>
                <a:cs typeface="+mn-cs"/>
              </a:rPr>
              <a:t> qui a plus concerné deux fois plus les habitants de l’AUE hors RM que les Rennais </a:t>
            </a:r>
            <a:r>
              <a:rPr lang="fr-FR" sz="1200" i="1" kern="1200" baseline="0" dirty="0" smtClean="0">
                <a:solidFill>
                  <a:schemeClr val="tx1"/>
                </a:solidFill>
                <a:effectLst/>
                <a:latin typeface="+mn-lt"/>
                <a:ea typeface="+mn-ea"/>
                <a:cs typeface="+mn-cs"/>
              </a:rPr>
              <a:t>(</a:t>
            </a:r>
            <a:r>
              <a:rPr lang="fr-FR" sz="1200" i="1" kern="1200" dirty="0" smtClean="0">
                <a:solidFill>
                  <a:schemeClr val="tx1"/>
                </a:solidFill>
                <a:effectLst/>
                <a:latin typeface="+mn-lt"/>
                <a:ea typeface="+mn-ea"/>
                <a:cs typeface="+mn-cs"/>
              </a:rPr>
              <a:t>21% AUE hors RM, 10% pour les habitants de Rennes, 13% RM). </a:t>
            </a:r>
            <a:r>
              <a:rPr lang="fr-FR" sz="1200" i="0" kern="1200" dirty="0" smtClean="0">
                <a:solidFill>
                  <a:schemeClr val="tx1"/>
                </a:solidFill>
                <a:effectLst/>
                <a:latin typeface="+mn-lt"/>
                <a:ea typeface="+mn-ea"/>
                <a:cs typeface="+mn-cs"/>
              </a:rPr>
              <a:t>A</a:t>
            </a:r>
            <a:r>
              <a:rPr lang="fr-FR" sz="1200" i="0" kern="1200" baseline="0" dirty="0" smtClean="0">
                <a:solidFill>
                  <a:schemeClr val="tx1"/>
                </a:solidFill>
                <a:effectLst/>
                <a:latin typeface="+mn-lt"/>
                <a:ea typeface="+mn-ea"/>
                <a:cs typeface="+mn-cs"/>
              </a:rPr>
              <a:t> l’inverse, </a:t>
            </a:r>
            <a:r>
              <a:rPr lang="fr-FR" sz="1200" b="1" i="0" kern="1200" baseline="0" dirty="0" smtClean="0">
                <a:solidFill>
                  <a:schemeClr val="tx1"/>
                </a:solidFill>
                <a:effectLst/>
                <a:latin typeface="+mn-lt"/>
                <a:ea typeface="+mn-ea"/>
                <a:cs typeface="+mn-cs"/>
              </a:rPr>
              <a:t>l’a</a:t>
            </a:r>
            <a:r>
              <a:rPr lang="fr-FR" sz="1200" b="1" i="0" kern="1200" dirty="0" smtClean="0">
                <a:solidFill>
                  <a:schemeClr val="tx1"/>
                </a:solidFill>
                <a:effectLst/>
                <a:latin typeface="+mn-lt"/>
                <a:ea typeface="+mn-ea"/>
                <a:cs typeface="+mn-cs"/>
              </a:rPr>
              <a:t>bsence de lieu pour télétravailler </a:t>
            </a:r>
            <a:r>
              <a:rPr lang="fr-FR" sz="1200" i="0" kern="1200" dirty="0" smtClean="0">
                <a:solidFill>
                  <a:schemeClr val="tx1"/>
                </a:solidFill>
                <a:effectLst/>
                <a:latin typeface="+mn-lt"/>
                <a:ea typeface="+mn-ea"/>
                <a:cs typeface="+mn-cs"/>
              </a:rPr>
              <a:t>à domicile (15%) est deux</a:t>
            </a:r>
            <a:r>
              <a:rPr lang="fr-FR" sz="1200" i="0" kern="1200" baseline="0" dirty="0" smtClean="0">
                <a:solidFill>
                  <a:schemeClr val="tx1"/>
                </a:solidFill>
                <a:effectLst/>
                <a:latin typeface="+mn-lt"/>
                <a:ea typeface="+mn-ea"/>
                <a:cs typeface="+mn-cs"/>
              </a:rPr>
              <a:t> fois</a:t>
            </a:r>
            <a:r>
              <a:rPr lang="fr-FR" sz="1200" i="0" kern="1200" dirty="0" smtClean="0">
                <a:solidFill>
                  <a:schemeClr val="tx1"/>
                </a:solidFill>
                <a:effectLst/>
                <a:latin typeface="+mn-lt"/>
                <a:ea typeface="+mn-ea"/>
                <a:cs typeface="+mn-cs"/>
              </a:rPr>
              <a:t> plus citée par des habitants de Rennes (19%) que</a:t>
            </a:r>
            <a:r>
              <a:rPr lang="fr-FR" sz="1200" i="0" kern="1200" baseline="0" dirty="0" smtClean="0">
                <a:solidFill>
                  <a:schemeClr val="tx1"/>
                </a:solidFill>
                <a:effectLst/>
                <a:latin typeface="+mn-lt"/>
                <a:ea typeface="+mn-ea"/>
                <a:cs typeface="+mn-cs"/>
              </a:rPr>
              <a:t> de</a:t>
            </a:r>
            <a:r>
              <a:rPr lang="fr-FR" sz="1200" i="0" kern="1200" dirty="0" smtClean="0">
                <a:solidFill>
                  <a:schemeClr val="tx1"/>
                </a:solidFill>
                <a:effectLst/>
                <a:latin typeface="+mn-lt"/>
                <a:ea typeface="+mn-ea"/>
                <a:cs typeface="+mn-cs"/>
              </a:rPr>
              <a:t> l’AUE hors RM (10%).</a:t>
            </a:r>
            <a:r>
              <a:rPr lang="fr-FR" sz="1200" i="0" kern="1200" baseline="0" dirty="0" smtClean="0">
                <a:solidFill>
                  <a:schemeClr val="tx1"/>
                </a:solidFill>
                <a:effectLst/>
                <a:latin typeface="+mn-lt"/>
                <a:ea typeface="+mn-ea"/>
                <a:cs typeface="+mn-cs"/>
              </a:rPr>
              <a:t> Cela concerne un peu plus les </a:t>
            </a:r>
            <a:r>
              <a:rPr lang="fr-FR" sz="1200" i="1" kern="1200" dirty="0" smtClean="0">
                <a:solidFill>
                  <a:schemeClr val="tx1"/>
                </a:solidFill>
                <a:effectLst/>
                <a:latin typeface="+mn-lt"/>
                <a:ea typeface="+mn-ea"/>
                <a:cs typeface="+mn-cs"/>
              </a:rPr>
              <a:t>professions</a:t>
            </a:r>
            <a:r>
              <a:rPr lang="fr-FR" sz="1200" i="1" kern="1200" baseline="0" dirty="0" smtClean="0">
                <a:solidFill>
                  <a:schemeClr val="tx1"/>
                </a:solidFill>
                <a:effectLst/>
                <a:latin typeface="+mn-lt"/>
                <a:ea typeface="+mn-ea"/>
                <a:cs typeface="+mn-cs"/>
              </a:rPr>
              <a:t> </a:t>
            </a:r>
            <a:r>
              <a:rPr lang="fr-FR" sz="1200" i="1" kern="1200" dirty="0" smtClean="0">
                <a:solidFill>
                  <a:schemeClr val="tx1"/>
                </a:solidFill>
                <a:effectLst/>
                <a:latin typeface="+mn-lt"/>
                <a:ea typeface="+mn-ea"/>
                <a:cs typeface="+mn-cs"/>
              </a:rPr>
              <a:t>intermédiaires (21%)</a:t>
            </a:r>
            <a:r>
              <a:rPr lang="fr-FR" sz="1200" i="1" kern="1200" baseline="0" dirty="0" smtClean="0">
                <a:solidFill>
                  <a:schemeClr val="tx1"/>
                </a:solidFill>
                <a:effectLst/>
                <a:latin typeface="+mn-lt"/>
                <a:ea typeface="+mn-ea"/>
                <a:cs typeface="+mn-cs"/>
              </a:rPr>
              <a:t> et </a:t>
            </a:r>
            <a:r>
              <a:rPr lang="fr-FR" sz="1200" i="1" kern="1200" dirty="0" smtClean="0">
                <a:solidFill>
                  <a:schemeClr val="tx1"/>
                </a:solidFill>
                <a:effectLst/>
                <a:latin typeface="+mn-lt"/>
                <a:ea typeface="+mn-ea"/>
                <a:cs typeface="+mn-cs"/>
              </a:rPr>
              <a:t>les primo télétravailleurs (19%/9% télétravailleurs expérimentés).</a:t>
            </a:r>
            <a:r>
              <a:rPr lang="fr-FR" sz="1200" i="1" kern="1200" baseline="0" dirty="0" smtClean="0">
                <a:solidFill>
                  <a:schemeClr val="tx1"/>
                </a:solidFill>
                <a:effectLst/>
                <a:latin typeface="+mn-lt"/>
                <a:ea typeface="+mn-ea"/>
                <a:cs typeface="+mn-cs"/>
              </a:rPr>
              <a:t> C’est</a:t>
            </a:r>
            <a:r>
              <a:rPr lang="fr-FR" sz="1200" i="1" kern="1200" dirty="0" smtClean="0">
                <a:solidFill>
                  <a:schemeClr val="tx1"/>
                </a:solidFill>
                <a:effectLst/>
                <a:latin typeface="+mn-lt"/>
                <a:ea typeface="+mn-ea"/>
                <a:cs typeface="+mn-cs"/>
              </a:rPr>
              <a:t> un élément plus souvent cité par ceux pour lesquels le confinement aura eu un impact négatif sur la vision du télétravail et qui ne veulent pas continuer à télétravailler).</a:t>
            </a:r>
            <a:r>
              <a:rPr lang="fr-FR" sz="1200" i="1" kern="1200" baseline="0" dirty="0" smtClean="0">
                <a:solidFill>
                  <a:schemeClr val="tx1"/>
                </a:solidFill>
                <a:effectLst/>
                <a:latin typeface="+mn-lt"/>
                <a:ea typeface="+mn-ea"/>
                <a:cs typeface="+mn-cs"/>
              </a:rPr>
              <a:t> </a:t>
            </a:r>
            <a:r>
              <a:rPr lang="fr-FR" sz="1200" b="0" i="0" kern="1200" dirty="0" smtClean="0">
                <a:solidFill>
                  <a:schemeClr val="tx1"/>
                </a:solidFill>
                <a:effectLst/>
                <a:latin typeface="+mn-lt"/>
                <a:ea typeface="+mn-ea"/>
                <a:cs typeface="+mn-cs"/>
              </a:rPr>
              <a:t>Les</a:t>
            </a:r>
            <a:r>
              <a:rPr lang="fr-FR" sz="1200" b="0" i="0" kern="1200" baseline="0" dirty="0" smtClean="0">
                <a:solidFill>
                  <a:schemeClr val="tx1"/>
                </a:solidFill>
                <a:effectLst/>
                <a:latin typeface="+mn-lt"/>
                <a:ea typeface="+mn-ea"/>
                <a:cs typeface="+mn-cs"/>
              </a:rPr>
              <a:t> problèmes d’</a:t>
            </a:r>
            <a:r>
              <a:rPr lang="fr-FR" sz="1200" b="1" i="0" kern="1200" dirty="0" smtClean="0">
                <a:solidFill>
                  <a:schemeClr val="tx1"/>
                </a:solidFill>
                <a:effectLst/>
                <a:latin typeface="+mn-lt"/>
                <a:ea typeface="+mn-ea"/>
                <a:cs typeface="+mn-cs"/>
              </a:rPr>
              <a:t>Équipements informatique non adapté/absence de matériel </a:t>
            </a:r>
            <a:r>
              <a:rPr lang="fr-FR" sz="1200" b="0" i="0" kern="1200" dirty="0" smtClean="0">
                <a:solidFill>
                  <a:schemeClr val="tx1"/>
                </a:solidFill>
                <a:effectLst/>
                <a:latin typeface="+mn-lt"/>
                <a:ea typeface="+mn-ea"/>
                <a:cs typeface="+mn-cs"/>
              </a:rPr>
              <a:t>(12%) a notamment plus concerné les entreprises qui n’autorisaient pas le télétravail (</a:t>
            </a:r>
            <a:r>
              <a:rPr lang="fr-FR" sz="1200" i="1" kern="1200" dirty="0" smtClean="0">
                <a:solidFill>
                  <a:schemeClr val="tx1"/>
                </a:solidFill>
                <a:effectLst/>
                <a:latin typeface="+mn-lt"/>
                <a:ea typeface="+mn-ea"/>
                <a:cs typeface="+mn-cs"/>
              </a:rPr>
              <a:t>17%) mais aussi le public (17%) ; les</a:t>
            </a:r>
            <a:r>
              <a:rPr lang="fr-FR" sz="1200" i="1" kern="1200" baseline="0" dirty="0" smtClean="0">
                <a:solidFill>
                  <a:schemeClr val="tx1"/>
                </a:solidFill>
                <a:effectLst/>
                <a:latin typeface="+mn-lt"/>
                <a:ea typeface="+mn-ea"/>
                <a:cs typeface="+mn-cs"/>
              </a:rPr>
              <a:t> </a:t>
            </a:r>
            <a:r>
              <a:rPr lang="fr-FR" sz="1200" i="1" kern="1200" dirty="0" err="1" smtClean="0">
                <a:solidFill>
                  <a:schemeClr val="tx1"/>
                </a:solidFill>
                <a:effectLst/>
                <a:latin typeface="+mn-lt"/>
                <a:ea typeface="+mn-ea"/>
                <a:cs typeface="+mn-cs"/>
              </a:rPr>
              <a:t>prof.interm</a:t>
            </a:r>
            <a:r>
              <a:rPr lang="fr-FR" sz="1200" i="1" kern="1200" dirty="0" smtClean="0">
                <a:solidFill>
                  <a:schemeClr val="tx1"/>
                </a:solidFill>
                <a:effectLst/>
                <a:latin typeface="+mn-lt"/>
                <a:ea typeface="+mn-ea"/>
                <a:cs typeface="+mn-cs"/>
              </a:rPr>
              <a:t> (18%) et les </a:t>
            </a:r>
            <a:r>
              <a:rPr lang="fr-FR" sz="1200" i="1" kern="1200" dirty="0" err="1" smtClean="0">
                <a:solidFill>
                  <a:schemeClr val="tx1"/>
                </a:solidFill>
                <a:effectLst/>
                <a:latin typeface="+mn-lt"/>
                <a:ea typeface="+mn-ea"/>
                <a:cs typeface="+mn-cs"/>
              </a:rPr>
              <a:t>primotélétravailleurs</a:t>
            </a:r>
            <a:r>
              <a:rPr lang="fr-FR" sz="1200" i="1" kern="1200" dirty="0" smtClean="0">
                <a:solidFill>
                  <a:schemeClr val="tx1"/>
                </a:solidFill>
                <a:effectLst/>
                <a:latin typeface="+mn-lt"/>
                <a:ea typeface="+mn-ea"/>
                <a:cs typeface="+mn-cs"/>
              </a:rPr>
              <a:t> (18%</a:t>
            </a:r>
            <a:r>
              <a:rPr lang="fr-FR" sz="1200" i="1" kern="1200" baseline="0" dirty="0" smtClean="0">
                <a:solidFill>
                  <a:schemeClr val="tx1"/>
                </a:solidFill>
                <a:effectLst/>
                <a:latin typeface="+mn-lt"/>
                <a:ea typeface="+mn-ea"/>
                <a:cs typeface="+mn-cs"/>
              </a:rPr>
              <a:t> </a:t>
            </a:r>
            <a:r>
              <a:rPr lang="fr-FR" sz="1200" i="1" kern="1200" dirty="0" smtClean="0">
                <a:solidFill>
                  <a:schemeClr val="tx1"/>
                </a:solidFill>
                <a:effectLst/>
                <a:latin typeface="+mn-lt"/>
                <a:ea typeface="+mn-ea"/>
                <a:cs typeface="+mn-cs"/>
              </a:rPr>
              <a:t>contre 5% pour télétravailleurs expérimentés). D</a:t>
            </a:r>
            <a:r>
              <a:rPr lang="fr-FR" sz="1200" i="0" kern="1200" dirty="0" smtClean="0">
                <a:solidFill>
                  <a:schemeClr val="tx1"/>
                </a:solidFill>
                <a:effectLst/>
                <a:latin typeface="+mn-lt"/>
                <a:ea typeface="+mn-ea"/>
                <a:cs typeface="+mn-cs"/>
              </a:rPr>
              <a:t>e même que </a:t>
            </a:r>
            <a:r>
              <a:rPr lang="fr-FR" sz="1200" b="1" i="0" kern="1200" dirty="0" smtClean="0">
                <a:solidFill>
                  <a:schemeClr val="tx1"/>
                </a:solidFill>
                <a:effectLst/>
                <a:latin typeface="+mn-lt"/>
                <a:ea typeface="+mn-ea"/>
                <a:cs typeface="+mn-cs"/>
              </a:rPr>
              <a:t>l’absence d’information de la part de l’encadrement </a:t>
            </a:r>
            <a:r>
              <a:rPr lang="fr-FR" sz="1200" b="0" i="0" kern="1200" dirty="0" smtClean="0">
                <a:solidFill>
                  <a:schemeClr val="tx1"/>
                </a:solidFill>
                <a:effectLst/>
                <a:latin typeface="+mn-lt"/>
                <a:ea typeface="+mn-ea"/>
                <a:cs typeface="+mn-cs"/>
              </a:rPr>
              <a:t>(7%) a</a:t>
            </a:r>
            <a:r>
              <a:rPr lang="fr-FR" sz="1200" b="0" i="0" kern="1200" baseline="0" dirty="0" smtClean="0">
                <a:solidFill>
                  <a:schemeClr val="tx1"/>
                </a:solidFill>
                <a:effectLst/>
                <a:latin typeface="+mn-lt"/>
                <a:ea typeface="+mn-ea"/>
                <a:cs typeface="+mn-cs"/>
              </a:rPr>
              <a:t> concerné davantage les </a:t>
            </a:r>
            <a:r>
              <a:rPr lang="fr-FR" sz="1200" i="1" kern="1200" dirty="0" smtClean="0">
                <a:solidFill>
                  <a:schemeClr val="tx1"/>
                </a:solidFill>
                <a:effectLst/>
                <a:latin typeface="+mn-lt"/>
                <a:ea typeface="+mn-ea"/>
                <a:cs typeface="+mn-cs"/>
              </a:rPr>
              <a:t>entreprises qui n’autorisaient pas le télétravail(11%). </a:t>
            </a:r>
          </a:p>
          <a:p>
            <a:pPr algn="just"/>
            <a:r>
              <a:rPr lang="fr-FR" baseline="0" dirty="0" smtClean="0"/>
              <a:t>Cette difficulté de mise en place était également ressortie d’une enquête ANDRH pendant le confinement (</a:t>
            </a:r>
            <a:r>
              <a:rPr lang="fr-FR" sz="1200" i="1" kern="1200" dirty="0" smtClean="0">
                <a:solidFill>
                  <a:schemeClr val="tx1"/>
                </a:solidFill>
                <a:effectLst/>
                <a:latin typeface="+mn-lt"/>
                <a:ea typeface="+mn-ea"/>
                <a:cs typeface="+mn-cs"/>
              </a:rPr>
              <a:t>58 % à déplorer des difficultés d’adaptation des collaborateurs aux outils d’échange à distance, 46 % à avoir fait face à un manque de matériel ou à des problèmes de connexion, et 38 % ont dû « accompagner les managers »).</a:t>
            </a:r>
            <a:endParaRPr lang="fr-FR" i="1" baseline="0" dirty="0" smtClean="0"/>
          </a:p>
          <a:p>
            <a:pPr algn="just"/>
            <a:endParaRPr lang="fr-FR" baseline="0" dirty="0" smtClean="0"/>
          </a:p>
        </p:txBody>
      </p:sp>
      <p:sp>
        <p:nvSpPr>
          <p:cNvPr id="4" name="Espace réservé du numéro de diapositive 3"/>
          <p:cNvSpPr>
            <a:spLocks noGrp="1"/>
          </p:cNvSpPr>
          <p:nvPr>
            <p:ph type="sldNum" sz="quarter" idx="10"/>
          </p:nvPr>
        </p:nvSpPr>
        <p:spPr/>
        <p:txBody>
          <a:bodyPr/>
          <a:lstStyle/>
          <a:p>
            <a:fld id="{11ED4DFC-B9C7-49DF-A21F-6598E130E1C2}" type="slidenum">
              <a:rPr lang="fr-FR" smtClean="0"/>
              <a:t>13</a:t>
            </a:fld>
            <a:endParaRPr lang="fr-FR"/>
          </a:p>
        </p:txBody>
      </p:sp>
    </p:spTree>
    <p:extLst>
      <p:ext uri="{BB962C8B-B14F-4D97-AF65-F5344CB8AC3E}">
        <p14:creationId xmlns:p14="http://schemas.microsoft.com/office/powerpoint/2010/main" val="24607840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just"/>
            <a:r>
              <a:rPr lang="fr-FR" sz="1200" b="0" kern="1200" baseline="0" dirty="0" smtClean="0">
                <a:solidFill>
                  <a:schemeClr val="tx1"/>
                </a:solidFill>
                <a:effectLst/>
                <a:latin typeface="+mn-lt"/>
                <a:ea typeface="+mn-ea"/>
                <a:cs typeface="+mn-cs"/>
              </a:rPr>
              <a:t>Sur la totalité de l’échantillon, </a:t>
            </a:r>
            <a:r>
              <a:rPr lang="fr-FR" sz="1200" b="1" kern="1200" baseline="0" dirty="0" smtClean="0">
                <a:solidFill>
                  <a:schemeClr val="tx1"/>
                </a:solidFill>
                <a:effectLst/>
                <a:latin typeface="+mn-lt"/>
                <a:ea typeface="+mn-ea"/>
                <a:cs typeface="+mn-cs"/>
              </a:rPr>
              <a:t>35% devait s’occuper de leurs enfants en même temps qu’ils télétravaillaient </a:t>
            </a:r>
            <a:r>
              <a:rPr lang="fr-FR" sz="1200" b="0" kern="1200" baseline="0" dirty="0" smtClean="0">
                <a:solidFill>
                  <a:schemeClr val="tx1"/>
                </a:solidFill>
                <a:effectLst/>
                <a:latin typeface="+mn-lt"/>
                <a:ea typeface="+mn-ea"/>
                <a:cs typeface="+mn-cs"/>
              </a:rPr>
              <a:t>(peu de différences entre femmes et hommes, et une problématique qui touche plus particulièrement les 35-44 ans et les parents d’enfants jusqu’au collège). L’âge des enfants a un fort impact sur la capacité à dégager des créneaux consacrés au télétravail uniquement puisque seuls 2</a:t>
            </a:r>
            <a:r>
              <a:rPr lang="fr-FR" b="0" dirty="0" smtClean="0"/>
              <a:t>5% des parents d’enfants en élémentaire ou moins sont parvenus à avoir des créneaux uniquement dédiés au télétravail, alors</a:t>
            </a:r>
            <a:r>
              <a:rPr lang="fr-FR" b="0" baseline="0" dirty="0" smtClean="0"/>
              <a:t> qu’ils sont </a:t>
            </a:r>
            <a:r>
              <a:rPr lang="fr-FR" b="0" dirty="0" smtClean="0"/>
              <a:t>45% des parents de collégiens et 88% des parents de lycéens ou plus. </a:t>
            </a:r>
            <a:r>
              <a:rPr lang="fr-FR" sz="1200" b="0" kern="1200" dirty="0" smtClean="0">
                <a:solidFill>
                  <a:schemeClr val="tx1"/>
                </a:solidFill>
                <a:effectLst/>
                <a:latin typeface="+mn-lt"/>
                <a:ea typeface="+mn-ea"/>
                <a:cs typeface="+mn-cs"/>
              </a:rPr>
              <a:t>Cette spécificité du confinement a eu des conséquences sur les conditions de télétravail : Les parents ayant du gérer les</a:t>
            </a:r>
            <a:r>
              <a:rPr lang="fr-FR" sz="1200" b="0" kern="1200" baseline="0" dirty="0" smtClean="0">
                <a:solidFill>
                  <a:schemeClr val="tx1"/>
                </a:solidFill>
                <a:effectLst/>
                <a:latin typeface="+mn-lt"/>
                <a:ea typeface="+mn-ea"/>
                <a:cs typeface="+mn-cs"/>
              </a:rPr>
              <a:t> 2 en parallèle sont plus nombreux à pointer l’impact négatif sur l’organisation de leur travail (62%), les problèmes de promiscuité (70%/ 14% pour les autres), les tensions dans le foyer liées au fait de devoir télétravailler (23 contre 5%). Et pourtant : </a:t>
            </a:r>
            <a:r>
              <a:rPr lang="fr-FR" sz="1200" b="0" kern="1200" dirty="0" smtClean="0">
                <a:solidFill>
                  <a:schemeClr val="tx1"/>
                </a:solidFill>
                <a:effectLst/>
                <a:latin typeface="+mn-lt"/>
                <a:ea typeface="+mn-ea"/>
                <a:cs typeface="+mn-cs"/>
              </a:rPr>
              <a:t>57% des</a:t>
            </a:r>
            <a:r>
              <a:rPr lang="fr-FR" sz="1200" b="0" kern="1200" baseline="0" dirty="0" smtClean="0">
                <a:solidFill>
                  <a:schemeClr val="tx1"/>
                </a:solidFill>
                <a:effectLst/>
                <a:latin typeface="+mn-lt"/>
                <a:ea typeface="+mn-ea"/>
                <a:cs typeface="+mn-cs"/>
              </a:rPr>
              <a:t> répondants ayant géré en même temps leurs enfants disent avoir plus de temps pour leurs proches et ces contraintes n’ont pas d’impact sur leur volonté de télétravailler à termes. </a:t>
            </a:r>
          </a:p>
          <a:p>
            <a:pPr algn="just"/>
            <a:r>
              <a:rPr lang="fr-FR" b="1" i="1" dirty="0" smtClean="0"/>
              <a:t>Pour</a:t>
            </a:r>
            <a:r>
              <a:rPr lang="fr-FR" b="1" i="1" baseline="0" dirty="0" smtClean="0"/>
              <a:t> mémoire </a:t>
            </a:r>
            <a:r>
              <a:rPr lang="fr-FR" b="0" i="1" baseline="0" dirty="0" smtClean="0"/>
              <a:t>: la question était : actuellement, sur vos créneaux de travail à distance, vous pouvez vous consacrer à votre travail uniquement OU vous devez gérer en même temps votre travail et vos enfants. </a:t>
            </a:r>
          </a:p>
          <a:p>
            <a:pPr algn="just"/>
            <a:r>
              <a:rPr lang="fr-FR" sz="1200" b="1" i="1" kern="1200" baseline="0" dirty="0" smtClean="0">
                <a:solidFill>
                  <a:schemeClr val="tx1"/>
                </a:solidFill>
                <a:effectLst/>
                <a:latin typeface="+mn-lt"/>
                <a:ea typeface="+mn-ea"/>
                <a:cs typeface="+mn-cs"/>
              </a:rPr>
              <a:t>Précision complémentaire </a:t>
            </a:r>
            <a:r>
              <a:rPr lang="fr-FR" sz="1200" b="0" kern="1200" baseline="0" dirty="0" smtClean="0">
                <a:solidFill>
                  <a:schemeClr val="tx1"/>
                </a:solidFill>
                <a:effectLst/>
                <a:latin typeface="+mn-lt"/>
                <a:ea typeface="+mn-ea"/>
                <a:cs typeface="+mn-cs"/>
              </a:rPr>
              <a:t>: En tout, 58% répondants ont des enfants à domicile, 35% ont des enfants d’âge scolaire ou préscolaire, 10% d’âge collège, 13% au lycée et + </a:t>
            </a:r>
          </a:p>
          <a:p>
            <a:pPr marL="0" marR="0" indent="0" algn="just" defTabSz="914400" rtl="0" eaLnBrk="1" fontAlgn="auto" latinLnBrk="0" hangingPunct="1">
              <a:lnSpc>
                <a:spcPct val="100000"/>
              </a:lnSpc>
              <a:spcBef>
                <a:spcPts val="0"/>
              </a:spcBef>
              <a:spcAft>
                <a:spcPts val="0"/>
              </a:spcAft>
              <a:buClrTx/>
              <a:buSzTx/>
              <a:buFontTx/>
              <a:buNone/>
              <a:tabLst/>
              <a:defRPr/>
            </a:pPr>
            <a:r>
              <a:rPr lang="fr-FR" sz="1200" b="0" i="1" kern="1200" dirty="0" smtClean="0">
                <a:solidFill>
                  <a:schemeClr val="tx1"/>
                </a:solidFill>
                <a:effectLst/>
                <a:latin typeface="+mn-lt"/>
                <a:ea typeface="+mn-ea"/>
                <a:cs typeface="+mn-cs"/>
              </a:rPr>
              <a:t>Parmi ceux qui pouvaient se consacrer uniquement à leur travail, 64% n'avaient pas d'enfants à domicile et 17% avaient des enfants de niveau lycée ou plus . </a:t>
            </a:r>
          </a:p>
          <a:p>
            <a:pPr marL="0" marR="0" indent="0" algn="just" defTabSz="914400" rtl="0" eaLnBrk="1" fontAlgn="auto" latinLnBrk="0" hangingPunct="1">
              <a:lnSpc>
                <a:spcPct val="100000"/>
              </a:lnSpc>
              <a:spcBef>
                <a:spcPts val="0"/>
              </a:spcBef>
              <a:spcAft>
                <a:spcPts val="0"/>
              </a:spcAft>
              <a:buClrTx/>
              <a:buSzTx/>
              <a:buFontTx/>
              <a:buNone/>
              <a:tabLst/>
              <a:defRPr/>
            </a:pPr>
            <a:endParaRPr lang="fr-FR" sz="1200" b="0" kern="1200" baseline="0" dirty="0" smtClean="0">
              <a:solidFill>
                <a:schemeClr val="tx1"/>
              </a:solidFill>
              <a:effectLst/>
              <a:latin typeface="+mn-lt"/>
              <a:ea typeface="+mn-ea"/>
              <a:cs typeface="+mn-cs"/>
            </a:endParaRPr>
          </a:p>
          <a:p>
            <a:pPr algn="just"/>
            <a:endParaRPr lang="fr-FR" dirty="0"/>
          </a:p>
        </p:txBody>
      </p:sp>
      <p:sp>
        <p:nvSpPr>
          <p:cNvPr id="4" name="Espace réservé du numéro de diapositive 3"/>
          <p:cNvSpPr>
            <a:spLocks noGrp="1"/>
          </p:cNvSpPr>
          <p:nvPr>
            <p:ph type="sldNum" sz="quarter" idx="10"/>
          </p:nvPr>
        </p:nvSpPr>
        <p:spPr/>
        <p:txBody>
          <a:bodyPr/>
          <a:lstStyle/>
          <a:p>
            <a:fld id="{11ED4DFC-B9C7-49DF-A21F-6598E130E1C2}" type="slidenum">
              <a:rPr lang="fr-FR" smtClean="0"/>
              <a:t>14</a:t>
            </a:fld>
            <a:endParaRPr lang="fr-FR"/>
          </a:p>
        </p:txBody>
      </p:sp>
    </p:spTree>
    <p:extLst>
      <p:ext uri="{BB962C8B-B14F-4D97-AF65-F5344CB8AC3E}">
        <p14:creationId xmlns:p14="http://schemas.microsoft.com/office/powerpoint/2010/main" val="24607840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just"/>
            <a:r>
              <a:rPr lang="fr-FR" b="1" dirty="0" smtClean="0"/>
              <a:t>Parmi les avantages et inconvénients liés à l’organisation du travail, certains</a:t>
            </a:r>
            <a:r>
              <a:rPr lang="fr-FR" b="1" baseline="0" dirty="0" smtClean="0"/>
              <a:t> étaient plus particulièrement liés à la période spécifique, comme le fait de pouvoir se sentir utile en poursuivant son travail à distance, mais aussi la démotivation liée à un prolongement dans la durée</a:t>
            </a:r>
            <a:r>
              <a:rPr lang="fr-FR" baseline="0" dirty="0" smtClean="0"/>
              <a:t>. La démotivation touche plus les jeunes &lt;35 ans, </a:t>
            </a:r>
            <a:r>
              <a:rPr lang="fr-FR" u="none" baseline="0" dirty="0" smtClean="0"/>
              <a:t>les Rennais (37% contre 27% sur AUE et RM) </a:t>
            </a:r>
            <a:r>
              <a:rPr lang="fr-FR" baseline="0" dirty="0" smtClean="0"/>
              <a:t>et les personnes sans enfants, et un peu moins les manageurs et les parents de jeunes enfants. </a:t>
            </a:r>
          </a:p>
          <a:p>
            <a:pPr algn="just"/>
            <a:endParaRPr lang="fr-FR" baseline="0" dirty="0" smtClean="0"/>
          </a:p>
          <a:p>
            <a:pPr algn="just"/>
            <a:r>
              <a:rPr lang="fr-FR" baseline="0" dirty="0" smtClean="0"/>
              <a:t>En dehors de ces aspects, </a:t>
            </a:r>
            <a:r>
              <a:rPr lang="fr-FR" b="1" baseline="0" dirty="0" smtClean="0"/>
              <a:t>les avantages les plus cités sur l’organisation du travail sont l’efficacité et la concentration </a:t>
            </a:r>
            <a:r>
              <a:rPr lang="fr-FR" baseline="0" dirty="0" smtClean="0"/>
              <a:t>(32%), et le fait de travailler dans </a:t>
            </a:r>
            <a:r>
              <a:rPr lang="fr-FR" b="1" baseline="0" dirty="0" smtClean="0"/>
              <a:t>un lieu agréable (</a:t>
            </a:r>
            <a:r>
              <a:rPr lang="fr-FR" baseline="0" dirty="0" smtClean="0"/>
              <a:t>27%). Les avis sont </a:t>
            </a:r>
            <a:r>
              <a:rPr lang="fr-FR" strike="noStrike" baseline="0" dirty="0" smtClean="0"/>
              <a:t>partagés</a:t>
            </a:r>
            <a:r>
              <a:rPr lang="fr-FR" strike="sngStrike" baseline="0" dirty="0" smtClean="0"/>
              <a:t> </a:t>
            </a:r>
            <a:r>
              <a:rPr lang="fr-FR" baseline="0" dirty="0" smtClean="0"/>
              <a:t>sur le travail : certains apprécient d’avoir plus de temps pour réaliser leurs tâches (19%), quand d’autres regrettent de passer plus de temps pour chaque tâche à distance (19%, notamment les employés 28%). </a:t>
            </a:r>
          </a:p>
          <a:p>
            <a:pPr algn="just"/>
            <a:endParaRPr lang="fr-FR" b="1" baseline="0" dirty="0" smtClean="0"/>
          </a:p>
          <a:p>
            <a:pPr algn="just"/>
            <a:r>
              <a:rPr lang="fr-FR" b="1" baseline="0" dirty="0" smtClean="0"/>
              <a:t>La difficulté la plus avancée est la difficulté à se déconnecter, plus forte chez les encadrants </a:t>
            </a:r>
            <a:r>
              <a:rPr lang="fr-FR" baseline="0" dirty="0" smtClean="0"/>
              <a:t>(31%, 42% chez les encadrants). </a:t>
            </a:r>
            <a:r>
              <a:rPr lang="fr-FR" b="1" baseline="0" dirty="0" smtClean="0"/>
              <a:t>Le travail avec les enfants est cité par 22% des répondants </a:t>
            </a:r>
            <a:r>
              <a:rPr lang="fr-FR" b="0" baseline="0" dirty="0" smtClean="0"/>
              <a:t>et a sans doute été renforcé par le fait que les parents devaient assurer la classe à la maison. </a:t>
            </a:r>
            <a:r>
              <a:rPr lang="fr-FR" sz="1200" b="1" kern="1200" baseline="0" dirty="0" smtClean="0">
                <a:solidFill>
                  <a:schemeClr val="tx1"/>
                </a:solidFill>
                <a:effectLst/>
                <a:latin typeface="+mn-lt"/>
                <a:ea typeface="+mn-ea"/>
                <a:cs typeface="+mn-cs"/>
              </a:rPr>
              <a:t>28% des répondants n’ont cependant rencontré aucune </a:t>
            </a:r>
            <a:r>
              <a:rPr lang="fr-FR" b="1" baseline="0" dirty="0" smtClean="0"/>
              <a:t>difficulté sur l’organisation de leur travail. </a:t>
            </a:r>
            <a:r>
              <a:rPr lang="fr-FR" sz="1200" kern="1200" dirty="0" smtClean="0">
                <a:solidFill>
                  <a:schemeClr val="tx1"/>
                </a:solidFill>
                <a:effectLst/>
                <a:latin typeface="+mn-lt"/>
                <a:ea typeface="+mn-ea"/>
                <a:cs typeface="+mn-cs"/>
              </a:rPr>
              <a:t>Les +</a:t>
            </a:r>
            <a:r>
              <a:rPr lang="fr-FR" sz="1200" kern="1200" baseline="0" dirty="0" smtClean="0">
                <a:solidFill>
                  <a:schemeClr val="tx1"/>
                </a:solidFill>
                <a:effectLst/>
                <a:latin typeface="+mn-lt"/>
                <a:ea typeface="+mn-ea"/>
                <a:cs typeface="+mn-cs"/>
              </a:rPr>
              <a:t> de 45 ans et ceux qui n’ont pas d’enfant à gérer en même temps sont plus nombreux à ne pas avoir de </a:t>
            </a:r>
            <a:r>
              <a:rPr lang="fr-FR" sz="1200" kern="1200" baseline="0" dirty="0" err="1" smtClean="0">
                <a:solidFill>
                  <a:schemeClr val="tx1"/>
                </a:solidFill>
                <a:effectLst/>
                <a:latin typeface="+mn-lt"/>
                <a:ea typeface="+mn-ea"/>
                <a:cs typeface="+mn-cs"/>
              </a:rPr>
              <a:t>pb</a:t>
            </a:r>
            <a:r>
              <a:rPr lang="fr-FR" sz="1200" kern="1200" baseline="0" dirty="0" smtClean="0">
                <a:solidFill>
                  <a:schemeClr val="tx1"/>
                </a:solidFill>
                <a:effectLst/>
                <a:latin typeface="+mn-lt"/>
                <a:ea typeface="+mn-ea"/>
                <a:cs typeface="+mn-cs"/>
              </a:rPr>
              <a:t> d’organisation (35%), contre moins de 20% des parents d’enfants &lt;12 ans. </a:t>
            </a:r>
            <a:endParaRPr lang="fr-FR" baseline="0" dirty="0" smtClean="0"/>
          </a:p>
          <a:p>
            <a:endParaRPr lang="fr-FR" baseline="0" dirty="0" smtClean="0"/>
          </a:p>
          <a:p>
            <a:endParaRPr lang="fr-FR" baseline="0" dirty="0" smtClean="0"/>
          </a:p>
          <a:p>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11ED4DFC-B9C7-49DF-A21F-6598E130E1C2}" type="slidenum">
              <a:rPr lang="fr-FR" smtClean="0"/>
              <a:t>15</a:t>
            </a:fld>
            <a:endParaRPr lang="fr-FR"/>
          </a:p>
        </p:txBody>
      </p:sp>
    </p:spTree>
    <p:extLst>
      <p:ext uri="{BB962C8B-B14F-4D97-AF65-F5344CB8AC3E}">
        <p14:creationId xmlns:p14="http://schemas.microsoft.com/office/powerpoint/2010/main" val="24607840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En matière de conciliation des temps, </a:t>
            </a:r>
            <a:r>
              <a:rPr lang="fr-FR" sz="1200" b="1" kern="1200" dirty="0" smtClean="0">
                <a:solidFill>
                  <a:schemeClr val="tx1"/>
                </a:solidFill>
                <a:effectLst/>
                <a:latin typeface="+mn-lt"/>
                <a:ea typeface="+mn-ea"/>
                <a:cs typeface="+mn-cs"/>
              </a:rPr>
              <a:t>l’avantage qui est largement prioritaire est de celui de gagner</a:t>
            </a:r>
            <a:r>
              <a:rPr lang="fr-FR" sz="1200" b="1" kern="1200" baseline="0" dirty="0" smtClean="0">
                <a:solidFill>
                  <a:schemeClr val="tx1"/>
                </a:solidFill>
                <a:effectLst/>
                <a:latin typeface="+mn-lt"/>
                <a:ea typeface="+mn-ea"/>
                <a:cs typeface="+mn-cs"/>
              </a:rPr>
              <a:t> du temps dans les transports cité par 69% des répondants</a:t>
            </a:r>
            <a:r>
              <a:rPr lang="fr-FR" sz="1200" kern="1200" baseline="0" dirty="0" smtClean="0">
                <a:solidFill>
                  <a:schemeClr val="tx1"/>
                </a:solidFill>
                <a:effectLst/>
                <a:latin typeface="+mn-lt"/>
                <a:ea typeface="+mn-ea"/>
                <a:cs typeface="+mn-cs"/>
              </a:rPr>
              <a:t>. Cet avantage est </a:t>
            </a:r>
            <a:r>
              <a:rPr lang="fr-FR" sz="1200" kern="1200" dirty="0" smtClean="0">
                <a:solidFill>
                  <a:schemeClr val="tx1"/>
                </a:solidFill>
                <a:effectLst/>
                <a:latin typeface="+mn-lt"/>
                <a:ea typeface="+mn-ea"/>
                <a:cs typeface="+mn-cs"/>
              </a:rPr>
              <a:t>cité surtout par</a:t>
            </a:r>
            <a:r>
              <a:rPr lang="fr-FR" sz="1200" kern="1200" baseline="0" dirty="0" smtClean="0">
                <a:solidFill>
                  <a:schemeClr val="tx1"/>
                </a:solidFill>
                <a:effectLst/>
                <a:latin typeface="+mn-lt"/>
                <a:ea typeface="+mn-ea"/>
                <a:cs typeface="+mn-cs"/>
              </a:rPr>
              <a:t> les habitants de l’</a:t>
            </a:r>
            <a:r>
              <a:rPr lang="fr-FR" sz="1200" kern="1200" dirty="0" smtClean="0">
                <a:solidFill>
                  <a:schemeClr val="tx1"/>
                </a:solidFill>
                <a:effectLst/>
                <a:latin typeface="+mn-lt"/>
                <a:ea typeface="+mn-ea"/>
                <a:cs typeface="+mn-cs"/>
              </a:rPr>
              <a:t>AUE et de RM (respectivement 80% et 75% plus qu’à Rennes 54%).</a:t>
            </a:r>
            <a:r>
              <a:rPr lang="fr-FR" sz="1200" kern="1200" baseline="0" dirty="0" smtClean="0">
                <a:solidFill>
                  <a:schemeClr val="tx1"/>
                </a:solidFill>
                <a:effectLst/>
                <a:latin typeface="+mn-lt"/>
                <a:ea typeface="+mn-ea"/>
                <a:cs typeface="+mn-cs"/>
              </a:rPr>
              <a:t> Il est</a:t>
            </a:r>
            <a:r>
              <a:rPr lang="fr-FR" sz="1200" kern="1200" dirty="0" smtClean="0">
                <a:solidFill>
                  <a:schemeClr val="tx1"/>
                </a:solidFill>
                <a:effectLst/>
                <a:latin typeface="+mn-lt"/>
                <a:ea typeface="+mn-ea"/>
                <a:cs typeface="+mn-cs"/>
              </a:rPr>
              <a:t> lié au</a:t>
            </a:r>
            <a:r>
              <a:rPr lang="fr-FR" sz="1200" kern="1200" baseline="0" dirty="0" smtClean="0">
                <a:solidFill>
                  <a:schemeClr val="tx1"/>
                </a:solidFill>
                <a:effectLst/>
                <a:latin typeface="+mn-lt"/>
                <a:ea typeface="+mn-ea"/>
                <a:cs typeface="+mn-cs"/>
              </a:rPr>
              <a:t> motif</a:t>
            </a:r>
            <a:r>
              <a:rPr lang="fr-FR" sz="1200" kern="1200" dirty="0" smtClean="0">
                <a:solidFill>
                  <a:schemeClr val="tx1"/>
                </a:solidFill>
                <a:effectLst/>
                <a:latin typeface="+mn-lt"/>
                <a:ea typeface="+mn-ea"/>
                <a:cs typeface="+mn-cs"/>
              </a:rPr>
              <a:t> « moins de stress et fatigue », lui aussi davantage</a:t>
            </a:r>
            <a:r>
              <a:rPr lang="fr-FR" sz="1200" kern="1200" baseline="0" dirty="0" smtClean="0">
                <a:solidFill>
                  <a:schemeClr val="tx1"/>
                </a:solidFill>
                <a:effectLst/>
                <a:latin typeface="+mn-lt"/>
                <a:ea typeface="+mn-ea"/>
                <a:cs typeface="+mn-cs"/>
              </a:rPr>
              <a:t> cité par les habitants hors Rennes</a:t>
            </a:r>
            <a:r>
              <a:rPr lang="fr-FR" sz="1200" kern="1200" dirty="0" smtClean="0">
                <a:solidFill>
                  <a:schemeClr val="tx1"/>
                </a:solidFill>
                <a:effectLst/>
                <a:latin typeface="+mn-lt"/>
                <a:ea typeface="+mn-ea"/>
                <a:cs typeface="+mn-cs"/>
              </a:rPr>
              <a:t> (40%AUE, 38% RM, 30% Rennes)</a:t>
            </a:r>
            <a:r>
              <a:rPr lang="fr-FR" sz="1200" kern="1200" baseline="0" dirty="0" smtClean="0">
                <a:solidFill>
                  <a:schemeClr val="tx1"/>
                </a:solidFill>
                <a:effectLst/>
                <a:latin typeface="+mn-lt"/>
                <a:ea typeface="+mn-ea"/>
                <a:cs typeface="+mn-cs"/>
              </a:rPr>
              <a:t> et par les employés, ainsi qu’au motif « avoir plus de temps pour ses proches » cité lui aussi davantage par les habitants hors Rennes </a:t>
            </a:r>
            <a:r>
              <a:rPr lang="fr-FR" sz="1200" kern="1200" dirty="0" smtClean="0">
                <a:solidFill>
                  <a:schemeClr val="tx1"/>
                </a:solidFill>
                <a:effectLst/>
                <a:latin typeface="+mn-lt"/>
                <a:ea typeface="+mn-ea"/>
                <a:cs typeface="+mn-cs"/>
              </a:rPr>
              <a:t>(47% de</a:t>
            </a:r>
            <a:r>
              <a:rPr lang="fr-FR" sz="1200" kern="1200" baseline="0" dirty="0" smtClean="0">
                <a:solidFill>
                  <a:schemeClr val="tx1"/>
                </a:solidFill>
                <a:effectLst/>
                <a:latin typeface="+mn-lt"/>
                <a:ea typeface="+mn-ea"/>
                <a:cs typeface="+mn-cs"/>
              </a:rPr>
              <a:t> AUE/39%RM/20% Rennes). Alors que le motif « plus de temps pour vous » est plus fortement cité par les moins de 34 ans et ceux qui n’ont pas d’enfant à domicile (43%).</a:t>
            </a:r>
            <a:endParaRPr lang="fr-FR" sz="1200" strike="sngStrike" kern="1200" dirty="0" smtClean="0">
              <a:solidFill>
                <a:schemeClr val="tx1"/>
              </a:solidFill>
              <a:effectLst/>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fr-FR" sz="1200" kern="1200" dirty="0" smtClean="0">
              <a:solidFill>
                <a:schemeClr val="tx1"/>
              </a:solidFill>
              <a:effectLst/>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A noter que même</a:t>
            </a:r>
            <a:r>
              <a:rPr lang="fr-FR" sz="1200" kern="1200" baseline="0" dirty="0" smtClean="0">
                <a:solidFill>
                  <a:schemeClr val="tx1"/>
                </a:solidFill>
                <a:effectLst/>
                <a:latin typeface="+mn-lt"/>
                <a:ea typeface="+mn-ea"/>
                <a:cs typeface="+mn-cs"/>
              </a:rPr>
              <a:t> si une part des répondants ont cité des difficultés liées à la promiscuité, au fait de travailler avec leurs enfants, aux tensions au sein du foyer, le fait de passer plus de temps avec leurs proches semble un avantage important du télétravail. Ces difficultés sont très liées au contexte et sont davantage citées par des parents d’enfants &lt; 12ans (+50%) et ceux qui doivent gérer de front télétravail et garde d’enfants (62%). Elles devraient donc être atténuées en période « normale » de télétravail. Cependant, la difficulté à séparer vie professionnelle et vie privée est plus souvent citée par les jeunes (+25% pour les moins de 34 ans) et n’est donc pas forcément liée à la parentalité. </a:t>
            </a:r>
            <a:endParaRPr lang="fr-FR" dirty="0"/>
          </a:p>
        </p:txBody>
      </p:sp>
      <p:sp>
        <p:nvSpPr>
          <p:cNvPr id="4" name="Espace réservé du numéro de diapositive 3"/>
          <p:cNvSpPr>
            <a:spLocks noGrp="1"/>
          </p:cNvSpPr>
          <p:nvPr>
            <p:ph type="sldNum" sz="quarter" idx="10"/>
          </p:nvPr>
        </p:nvSpPr>
        <p:spPr/>
        <p:txBody>
          <a:bodyPr/>
          <a:lstStyle/>
          <a:p>
            <a:fld id="{11ED4DFC-B9C7-49DF-A21F-6598E130E1C2}" type="slidenum">
              <a:rPr lang="fr-FR" smtClean="0"/>
              <a:t>16</a:t>
            </a:fld>
            <a:endParaRPr lang="fr-FR"/>
          </a:p>
        </p:txBody>
      </p:sp>
    </p:spTree>
    <p:extLst>
      <p:ext uri="{BB962C8B-B14F-4D97-AF65-F5344CB8AC3E}">
        <p14:creationId xmlns:p14="http://schemas.microsoft.com/office/powerpoint/2010/main" val="24607840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Sur ce volet, </a:t>
            </a:r>
            <a:r>
              <a:rPr lang="fr-FR" sz="1200" b="1" kern="1200" dirty="0" smtClean="0">
                <a:solidFill>
                  <a:schemeClr val="tx1"/>
                </a:solidFill>
                <a:effectLst/>
                <a:latin typeface="+mn-lt"/>
                <a:ea typeface="+mn-ea"/>
                <a:cs typeface="+mn-cs"/>
              </a:rPr>
              <a:t>52% ont exprimé n'avoir rencontré aucune difficulté.</a:t>
            </a:r>
            <a:r>
              <a:rPr lang="fr-FR" sz="1200" b="1" kern="1200" baseline="0" dirty="0" smtClean="0">
                <a:solidFill>
                  <a:schemeClr val="tx1"/>
                </a:solidFill>
                <a:effectLst/>
                <a:latin typeface="+mn-lt"/>
                <a:ea typeface="+mn-ea"/>
                <a:cs typeface="+mn-cs"/>
              </a:rPr>
              <a:t> </a:t>
            </a:r>
            <a:r>
              <a:rPr lang="fr-FR" sz="1200" kern="1200" dirty="0" smtClean="0">
                <a:solidFill>
                  <a:schemeClr val="tx1"/>
                </a:solidFill>
                <a:effectLst/>
                <a:latin typeface="+mn-lt"/>
                <a:ea typeface="+mn-ea"/>
                <a:cs typeface="+mn-cs"/>
              </a:rPr>
              <a:t>Les outils développés pour maintenir le lien au sein d'une équipe ont sans doute permis de conserver des relations de travail satisfaisantes pour la moitié des travailleurs. </a:t>
            </a:r>
            <a:r>
              <a:rPr lang="fr-FR" sz="1200" kern="1200" baseline="0" dirty="0" smtClean="0">
                <a:solidFill>
                  <a:schemeClr val="tx1"/>
                </a:solidFill>
                <a:effectLst/>
                <a:latin typeface="+mn-lt"/>
                <a:ea typeface="+mn-ea"/>
                <a:cs typeface="+mn-cs"/>
              </a:rPr>
              <a:t>65% ont d’ailleurs apprécié de maintenir le lien avec leurs collègues grâce aux outils à distance </a:t>
            </a:r>
            <a:r>
              <a:rPr lang="fr-FR" sz="1200" kern="1200" dirty="0" smtClean="0">
                <a:solidFill>
                  <a:schemeClr val="tx1"/>
                </a:solidFill>
                <a:effectLst/>
                <a:latin typeface="+mn-lt"/>
                <a:ea typeface="+mn-ea"/>
                <a:cs typeface="+mn-cs"/>
              </a:rPr>
              <a:t>(70% dans structures&gt;500, peut être plus "outillés").</a:t>
            </a:r>
            <a:r>
              <a:rPr lang="fr-FR" sz="1200" kern="1200" baseline="0" dirty="0" smtClean="0">
                <a:solidFill>
                  <a:schemeClr val="tx1"/>
                </a:solidFill>
                <a:effectLst/>
                <a:latin typeface="+mn-lt"/>
                <a:ea typeface="+mn-ea"/>
                <a:cs typeface="+mn-cs"/>
              </a:rPr>
              <a:t> En revanche, le peu de lien avec les collègues et les encadrants est quand même cité par 19% et 14% des répondants et un peu plus fortement ressenti par les Rennais </a:t>
            </a:r>
            <a:r>
              <a:rPr lang="fr-FR" sz="1200" kern="1200" dirty="0" smtClean="0">
                <a:solidFill>
                  <a:schemeClr val="tx1"/>
                </a:solidFill>
                <a:effectLst/>
                <a:latin typeface="+mn-lt"/>
                <a:ea typeface="+mn-ea"/>
                <a:cs typeface="+mn-cs"/>
              </a:rPr>
              <a:t>(pas de lien avec les collègues pour 25% Rennais, 19% RM, 15% AUE).</a:t>
            </a:r>
            <a:r>
              <a:rPr lang="fr-FR" sz="1200" kern="1200" baseline="0" dirty="0" smtClean="0">
                <a:solidFill>
                  <a:schemeClr val="tx1"/>
                </a:solidFill>
                <a:effectLst/>
                <a:latin typeface="+mn-lt"/>
                <a:ea typeface="+mn-ea"/>
                <a:cs typeface="+mn-cs"/>
              </a:rPr>
              <a:t> </a:t>
            </a:r>
            <a:r>
              <a:rPr lang="fr-FR" sz="1200" b="1" kern="1200" dirty="0" smtClean="0">
                <a:solidFill>
                  <a:schemeClr val="tx1"/>
                </a:solidFill>
                <a:effectLst/>
                <a:latin typeface="+mn-lt"/>
                <a:ea typeface="+mn-ea"/>
                <a:cs typeface="+mn-cs"/>
              </a:rPr>
              <a:t>Cependant,</a:t>
            </a:r>
            <a:r>
              <a:rPr lang="fr-FR" sz="1200" b="1" kern="1200" baseline="0" dirty="0" smtClean="0">
                <a:solidFill>
                  <a:schemeClr val="tx1"/>
                </a:solidFill>
                <a:effectLst/>
                <a:latin typeface="+mn-lt"/>
                <a:ea typeface="+mn-ea"/>
                <a:cs typeface="+mn-cs"/>
              </a:rPr>
              <a:t> </a:t>
            </a:r>
            <a:r>
              <a:rPr lang="fr-FR" sz="1200" b="1" kern="1200" dirty="0" smtClean="0">
                <a:solidFill>
                  <a:schemeClr val="tx1"/>
                </a:solidFill>
                <a:effectLst/>
                <a:latin typeface="+mn-lt"/>
                <a:ea typeface="+mn-ea"/>
                <a:cs typeface="+mn-cs"/>
              </a:rPr>
              <a:t>24% ont néanmoins cité le sentiment d'isolement et on retrouve</a:t>
            </a:r>
            <a:r>
              <a:rPr lang="fr-FR" sz="1200" b="1" kern="1200" baseline="0" dirty="0" smtClean="0">
                <a:solidFill>
                  <a:schemeClr val="tx1"/>
                </a:solidFill>
                <a:effectLst/>
                <a:latin typeface="+mn-lt"/>
                <a:ea typeface="+mn-ea"/>
                <a:cs typeface="+mn-cs"/>
              </a:rPr>
              <a:t> ici une part plus importante de ceux qui n’ont pas d’enfants à domicile et des Rennais</a:t>
            </a:r>
            <a:r>
              <a:rPr lang="fr-FR" sz="1200" b="1" kern="1200" dirty="0" smtClean="0">
                <a:solidFill>
                  <a:schemeClr val="tx1"/>
                </a:solidFill>
                <a:effectLst/>
                <a:latin typeface="+mn-lt"/>
                <a:ea typeface="+mn-ea"/>
                <a:cs typeface="+mn-cs"/>
              </a:rPr>
              <a:t>. </a:t>
            </a:r>
            <a:r>
              <a:rPr lang="fr-FR" sz="1200" kern="1200" dirty="0" smtClean="0">
                <a:solidFill>
                  <a:schemeClr val="tx1"/>
                </a:solidFill>
                <a:effectLst/>
                <a:latin typeface="+mn-lt"/>
                <a:ea typeface="+mn-ea"/>
                <a:cs typeface="+mn-cs"/>
              </a:rPr>
              <a:t>(32% de ceux qui n'ont pas d'enfants à domicile, 29% des habitants de Rennes/ 20% </a:t>
            </a:r>
            <a:r>
              <a:rPr lang="fr-FR" sz="1200" kern="1200" dirty="0" err="1" smtClean="0">
                <a:solidFill>
                  <a:schemeClr val="tx1"/>
                </a:solidFill>
                <a:effectLst/>
                <a:latin typeface="+mn-lt"/>
                <a:ea typeface="+mn-ea"/>
                <a:cs typeface="+mn-cs"/>
              </a:rPr>
              <a:t>hab</a:t>
            </a:r>
            <a:r>
              <a:rPr lang="fr-FR" sz="1200" kern="1200" dirty="0" smtClean="0">
                <a:solidFill>
                  <a:schemeClr val="tx1"/>
                </a:solidFill>
                <a:effectLst/>
                <a:latin typeface="+mn-lt"/>
                <a:ea typeface="+mn-ea"/>
                <a:cs typeface="+mn-cs"/>
              </a:rPr>
              <a:t> RM/ 24%AUE).</a:t>
            </a:r>
            <a:r>
              <a:rPr lang="fr-FR" sz="1200" kern="1200" baseline="0" dirty="0" smtClean="0">
                <a:solidFill>
                  <a:schemeClr val="tx1"/>
                </a:solidFill>
                <a:effectLst/>
                <a:latin typeface="+mn-lt"/>
                <a:ea typeface="+mn-ea"/>
                <a:cs typeface="+mn-cs"/>
              </a:rPr>
              <a:t> </a:t>
            </a:r>
            <a:r>
              <a:rPr lang="fr-FR" sz="1200" kern="1200" dirty="0" smtClean="0">
                <a:solidFill>
                  <a:schemeClr val="tx1"/>
                </a:solidFill>
                <a:effectLst/>
                <a:latin typeface="+mn-lt"/>
                <a:ea typeface="+mn-ea"/>
                <a:cs typeface="+mn-cs"/>
              </a:rPr>
              <a:t>Les tensions avec les membres du foyer 12% sont citées plus fréquemment par ceux qui doivent gérer le télétravail en même temps que la garde d'enfants (23%), par les parents d'enfants d'âge maternelle ou préscolaire (26%)</a:t>
            </a:r>
          </a:p>
          <a:p>
            <a:pPr algn="just"/>
            <a:r>
              <a:rPr lang="fr-FR" sz="1200" b="1" kern="1200" dirty="0" smtClean="0">
                <a:solidFill>
                  <a:schemeClr val="tx1"/>
                </a:solidFill>
                <a:effectLst/>
                <a:latin typeface="+mn-lt"/>
                <a:ea typeface="+mn-ea"/>
                <a:cs typeface="+mn-cs"/>
              </a:rPr>
              <a:t>En terme de relations professionnelles, l’impact semble plus important sur les modalités de travail avec les collègues que par rapport aux partenaires ou à la hiérarchie</a:t>
            </a:r>
            <a:r>
              <a:rPr lang="fr-FR" sz="1200" b="1" kern="1200" baseline="0" dirty="0" smtClean="0">
                <a:solidFill>
                  <a:schemeClr val="tx1"/>
                </a:solidFill>
                <a:effectLst/>
                <a:latin typeface="+mn-lt"/>
                <a:ea typeface="+mn-ea"/>
                <a:cs typeface="+mn-cs"/>
              </a:rPr>
              <a:t> puisque </a:t>
            </a:r>
            <a:r>
              <a:rPr lang="fr-FR" sz="1200" kern="1200" dirty="0" smtClean="0">
                <a:solidFill>
                  <a:schemeClr val="tx1"/>
                </a:solidFill>
                <a:effectLst/>
                <a:latin typeface="+mn-lt"/>
                <a:ea typeface="+mn-ea"/>
                <a:cs typeface="+mn-cs"/>
              </a:rPr>
              <a:t>45% ont découvert de nouvelles façon de travailler avec des collègues (50% des femmes, 54% du public), alors qu’ils ne sont que 17% à avoir découvert nouvelles modalités de travail avec leur</a:t>
            </a:r>
            <a:r>
              <a:rPr lang="fr-FR" sz="1200" kern="1200" baseline="0" dirty="0" smtClean="0">
                <a:solidFill>
                  <a:schemeClr val="tx1"/>
                </a:solidFill>
                <a:effectLst/>
                <a:latin typeface="+mn-lt"/>
                <a:ea typeface="+mn-ea"/>
                <a:cs typeface="+mn-cs"/>
              </a:rPr>
              <a:t> hiérarchie</a:t>
            </a:r>
            <a:r>
              <a:rPr lang="fr-FR" sz="1200" kern="1200" dirty="0" smtClean="0">
                <a:solidFill>
                  <a:schemeClr val="tx1"/>
                </a:solidFill>
                <a:effectLst/>
                <a:latin typeface="+mn-lt"/>
                <a:ea typeface="+mn-ea"/>
                <a:cs typeface="+mn-cs"/>
              </a:rPr>
              <a:t> et 16% avec les partenaires (20% employés). </a:t>
            </a:r>
            <a:r>
              <a:rPr lang="fr-FR" sz="1200" b="0" i="0" kern="1200" baseline="0" dirty="0" smtClean="0">
                <a:solidFill>
                  <a:schemeClr val="tx1"/>
                </a:solidFill>
                <a:effectLst/>
                <a:latin typeface="+mn-lt"/>
                <a:ea typeface="+mn-ea"/>
                <a:cs typeface="+mn-cs"/>
              </a:rPr>
              <a:t>Sur l’ensemble des items, les Rennais voient moins d’avantages dans la relation aux autres (lien avec les collègues 60%Rennes/70% AUE). Ils sont 22% à n’y voir aucun avantage (16% RM/ 12% AUE) et seulement 44% à ne voir aucune difficulté dans la relation aux autres (56% sur AUE, 55% RM). </a:t>
            </a:r>
            <a:endParaRPr lang="fr-FR" sz="1200" b="0" i="0" kern="1200" dirty="0" smtClean="0">
              <a:solidFill>
                <a:schemeClr val="tx1"/>
              </a:solidFill>
              <a:effectLst/>
              <a:latin typeface="+mn-lt"/>
              <a:ea typeface="+mn-ea"/>
              <a:cs typeface="+mn-cs"/>
            </a:endParaRPr>
          </a:p>
          <a:p>
            <a:endParaRPr lang="fr-FR" sz="1200" b="0" i="0" kern="1200" dirty="0" smtClean="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11ED4DFC-B9C7-49DF-A21F-6598E130E1C2}" type="slidenum">
              <a:rPr lang="fr-FR" smtClean="0"/>
              <a:t>17</a:t>
            </a:fld>
            <a:endParaRPr lang="fr-FR"/>
          </a:p>
        </p:txBody>
      </p:sp>
    </p:spTree>
    <p:extLst>
      <p:ext uri="{BB962C8B-B14F-4D97-AF65-F5344CB8AC3E}">
        <p14:creationId xmlns:p14="http://schemas.microsoft.com/office/powerpoint/2010/main" val="24607840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just"/>
            <a:r>
              <a:rPr lang="fr-FR" sz="1200" b="1" kern="1200" dirty="0" smtClean="0">
                <a:solidFill>
                  <a:schemeClr val="tx1"/>
                </a:solidFill>
                <a:effectLst/>
                <a:latin typeface="+mn-lt"/>
                <a:ea typeface="+mn-ea"/>
                <a:cs typeface="+mn-cs"/>
              </a:rPr>
              <a:t>Pour 3 répondants</a:t>
            </a:r>
            <a:r>
              <a:rPr lang="fr-FR" sz="1200" b="1" kern="1200" baseline="0" dirty="0" smtClean="0">
                <a:solidFill>
                  <a:schemeClr val="tx1"/>
                </a:solidFill>
                <a:effectLst/>
                <a:latin typeface="+mn-lt"/>
                <a:ea typeface="+mn-ea"/>
                <a:cs typeface="+mn-cs"/>
              </a:rPr>
              <a:t> sur </a:t>
            </a:r>
            <a:r>
              <a:rPr lang="fr-FR" sz="1200" b="1" kern="1200" dirty="0" smtClean="0">
                <a:solidFill>
                  <a:schemeClr val="tx1"/>
                </a:solidFill>
                <a:effectLst/>
                <a:latin typeface="+mn-lt"/>
                <a:ea typeface="+mn-ea"/>
                <a:cs typeface="+mn-cs"/>
              </a:rPr>
              <a:t>4 (74%), le travail à distance contraint pendant le confinement a eu un impact favorable sur leur vision du télétravail (1/3 très favorable), </a:t>
            </a:r>
            <a:r>
              <a:rPr lang="fr-FR" sz="1200" kern="1200" dirty="0" smtClean="0">
                <a:solidFill>
                  <a:schemeClr val="tx1"/>
                </a:solidFill>
                <a:effectLst/>
                <a:latin typeface="+mn-lt"/>
                <a:ea typeface="+mn-ea"/>
                <a:cs typeface="+mn-cs"/>
              </a:rPr>
              <a:t>pour 18%, il n'a pas eu d'impacts et pour 8% il a eu un impact défavorable . </a:t>
            </a:r>
          </a:p>
          <a:p>
            <a:pPr algn="just"/>
            <a:r>
              <a:rPr lang="fr-FR" sz="1200" kern="1200" dirty="0" smtClean="0">
                <a:solidFill>
                  <a:schemeClr val="tx1"/>
                </a:solidFill>
                <a:effectLst/>
                <a:latin typeface="+mn-lt"/>
                <a:ea typeface="+mn-ea"/>
                <a:cs typeface="+mn-cs"/>
              </a:rPr>
              <a:t>Globalement, ces proportions se retrouvent pour tous</a:t>
            </a:r>
            <a:r>
              <a:rPr lang="fr-FR" sz="1200" kern="1200" baseline="0" dirty="0" smtClean="0">
                <a:solidFill>
                  <a:schemeClr val="tx1"/>
                </a:solidFill>
                <a:effectLst/>
                <a:latin typeface="+mn-lt"/>
                <a:ea typeface="+mn-ea"/>
                <a:cs typeface="+mn-cs"/>
              </a:rPr>
              <a:t> les profils, les nuances sont peu marquées. </a:t>
            </a:r>
            <a:r>
              <a:rPr lang="fr-FR" sz="1200" i="0" kern="1200" dirty="0" smtClean="0">
                <a:solidFill>
                  <a:schemeClr val="tx1"/>
                </a:solidFill>
                <a:effectLst/>
                <a:latin typeface="+mn-lt"/>
                <a:ea typeface="+mn-ea"/>
                <a:cs typeface="+mn-cs"/>
              </a:rPr>
              <a:t>Ceux</a:t>
            </a:r>
            <a:r>
              <a:rPr lang="fr-FR" sz="1200" i="0" kern="1200" baseline="0" dirty="0" smtClean="0">
                <a:solidFill>
                  <a:schemeClr val="tx1"/>
                </a:solidFill>
                <a:effectLst/>
                <a:latin typeface="+mn-lt"/>
                <a:ea typeface="+mn-ea"/>
                <a:cs typeface="+mn-cs"/>
              </a:rPr>
              <a:t> pour lesquels l’impact a été un peu plus défavorable sont les salariés les plus jeunes </a:t>
            </a:r>
            <a:r>
              <a:rPr lang="fr-FR" sz="1200" i="1" kern="1200" baseline="0" dirty="0" smtClean="0">
                <a:solidFill>
                  <a:schemeClr val="tx1"/>
                </a:solidFill>
                <a:effectLst/>
                <a:latin typeface="+mn-lt"/>
                <a:ea typeface="+mn-ea"/>
                <a:cs typeface="+mn-cs"/>
              </a:rPr>
              <a:t>(mais l’échantillon est faible) </a:t>
            </a:r>
            <a:r>
              <a:rPr lang="fr-FR" sz="1200" i="0" kern="1200" baseline="0" dirty="0" smtClean="0">
                <a:solidFill>
                  <a:schemeClr val="tx1"/>
                </a:solidFill>
                <a:effectLst/>
                <a:latin typeface="+mn-lt"/>
                <a:ea typeface="+mn-ea"/>
                <a:cs typeface="+mn-cs"/>
              </a:rPr>
              <a:t>et les plus âgés (10%), les Rennais (11%), les personnes sans enfants et les employés (11%) mais ces différences ne sont pas très marquées. </a:t>
            </a:r>
            <a:r>
              <a:rPr lang="fr-FR" sz="1200" i="1" kern="1200" dirty="0" smtClean="0">
                <a:solidFill>
                  <a:schemeClr val="tx1"/>
                </a:solidFill>
                <a:effectLst/>
                <a:latin typeface="+mn-lt"/>
                <a:ea typeface="+mn-ea"/>
                <a:cs typeface="+mn-cs"/>
              </a:rPr>
              <a:t>Les personnes pour lesquelles le télétravail pendant le confinement a eu le moins d'impact (20% et plus au lieu de 18% en moyenne) sur la vision du télétravail sont celles qui télétravaillaient déjà, cadres et/ou du privé. </a:t>
            </a:r>
            <a:r>
              <a:rPr lang="fr-FR" sz="1200" i="0" kern="1200" dirty="0" smtClean="0">
                <a:solidFill>
                  <a:schemeClr val="tx1"/>
                </a:solidFill>
                <a:effectLst/>
                <a:latin typeface="+mn-lt"/>
                <a:ea typeface="+mn-ea"/>
                <a:cs typeface="+mn-cs"/>
              </a:rPr>
              <a:t>Ceux pour lesquels l’impact favorable</a:t>
            </a:r>
            <a:r>
              <a:rPr lang="fr-FR" sz="1200" i="0" kern="1200" baseline="0" dirty="0" smtClean="0">
                <a:solidFill>
                  <a:schemeClr val="tx1"/>
                </a:solidFill>
                <a:effectLst/>
                <a:latin typeface="+mn-lt"/>
                <a:ea typeface="+mn-ea"/>
                <a:cs typeface="+mn-cs"/>
              </a:rPr>
              <a:t> a été le plus important sont les habitants hors RM </a:t>
            </a:r>
            <a:r>
              <a:rPr lang="fr-FR" sz="1200" i="1" kern="1200" baseline="0" dirty="0" smtClean="0">
                <a:solidFill>
                  <a:schemeClr val="tx1"/>
                </a:solidFill>
                <a:effectLst/>
                <a:latin typeface="+mn-lt"/>
                <a:ea typeface="+mn-ea"/>
                <a:cs typeface="+mn-cs"/>
              </a:rPr>
              <a:t>(78%/ 69% Rennes), </a:t>
            </a:r>
            <a:r>
              <a:rPr lang="fr-FR" sz="1200" i="0" kern="1200" baseline="0" dirty="0" smtClean="0">
                <a:solidFill>
                  <a:schemeClr val="tx1"/>
                </a:solidFill>
                <a:effectLst/>
                <a:latin typeface="+mn-lt"/>
                <a:ea typeface="+mn-ea"/>
                <a:cs typeface="+mn-cs"/>
              </a:rPr>
              <a:t>les </a:t>
            </a:r>
            <a:r>
              <a:rPr lang="fr-FR" sz="1200" i="0" kern="1200" baseline="0" dirty="0" err="1" smtClean="0">
                <a:solidFill>
                  <a:schemeClr val="tx1"/>
                </a:solidFill>
                <a:effectLst/>
                <a:latin typeface="+mn-lt"/>
                <a:ea typeface="+mn-ea"/>
                <a:cs typeface="+mn-cs"/>
              </a:rPr>
              <a:t>primotélétravailleurs</a:t>
            </a:r>
            <a:r>
              <a:rPr lang="fr-FR" sz="1200" i="0" kern="1200" baseline="0" dirty="0" smtClean="0">
                <a:solidFill>
                  <a:schemeClr val="tx1"/>
                </a:solidFill>
                <a:effectLst/>
                <a:latin typeface="+mn-lt"/>
                <a:ea typeface="+mn-ea"/>
                <a:cs typeface="+mn-cs"/>
              </a:rPr>
              <a:t> </a:t>
            </a:r>
            <a:r>
              <a:rPr lang="fr-FR" sz="1200" i="1" kern="1200" baseline="0" dirty="0" smtClean="0">
                <a:solidFill>
                  <a:schemeClr val="tx1"/>
                </a:solidFill>
                <a:effectLst/>
                <a:latin typeface="+mn-lt"/>
                <a:ea typeface="+mn-ea"/>
                <a:cs typeface="+mn-cs"/>
              </a:rPr>
              <a:t>(76%), </a:t>
            </a:r>
            <a:r>
              <a:rPr lang="fr-FR" sz="1200" i="0" kern="1200" baseline="0" dirty="0" smtClean="0">
                <a:solidFill>
                  <a:schemeClr val="tx1"/>
                </a:solidFill>
                <a:effectLst/>
                <a:latin typeface="+mn-lt"/>
                <a:ea typeface="+mn-ea"/>
                <a:cs typeface="+mn-cs"/>
              </a:rPr>
              <a:t>les 45-54ans </a:t>
            </a:r>
            <a:r>
              <a:rPr lang="fr-FR" sz="1200" i="1" kern="1200" baseline="0" dirty="0" smtClean="0">
                <a:solidFill>
                  <a:schemeClr val="tx1"/>
                </a:solidFill>
                <a:effectLst/>
                <a:latin typeface="+mn-lt"/>
                <a:ea typeface="+mn-ea"/>
                <a:cs typeface="+mn-cs"/>
              </a:rPr>
              <a:t>(77%). </a:t>
            </a:r>
            <a:endParaRPr lang="fr-FR" sz="1200" i="1" kern="1200" dirty="0" smtClean="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11ED4DFC-B9C7-49DF-A21F-6598E130E1C2}" type="slidenum">
              <a:rPr lang="fr-FR" smtClean="0"/>
              <a:t>18</a:t>
            </a:fld>
            <a:endParaRPr lang="fr-FR"/>
          </a:p>
        </p:txBody>
      </p:sp>
    </p:spTree>
    <p:extLst>
      <p:ext uri="{BB962C8B-B14F-4D97-AF65-F5344CB8AC3E}">
        <p14:creationId xmlns:p14="http://schemas.microsoft.com/office/powerpoint/2010/main" val="24607840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b="1" i="0" kern="1200" dirty="0" smtClean="0">
                <a:solidFill>
                  <a:schemeClr val="tx1"/>
                </a:solidFill>
                <a:effectLst/>
                <a:latin typeface="+mn-lt"/>
                <a:ea typeface="+mn-ea"/>
                <a:cs typeface="+mn-cs"/>
              </a:rPr>
              <a:t>Parmi les répondants, 88% souhaitent télétravailler après la crise, contre 42% qui télétravaillaient</a:t>
            </a:r>
            <a:r>
              <a:rPr lang="fr-FR" sz="1200" b="1" i="0" kern="1200" baseline="0" dirty="0" smtClean="0">
                <a:solidFill>
                  <a:schemeClr val="tx1"/>
                </a:solidFill>
                <a:effectLst/>
                <a:latin typeface="+mn-lt"/>
                <a:ea typeface="+mn-ea"/>
                <a:cs typeface="+mn-cs"/>
              </a:rPr>
              <a:t> avant, soit un quasi doublement ! </a:t>
            </a:r>
            <a:r>
              <a:rPr lang="fr-FR" sz="1200" i="0" kern="1200" baseline="0" dirty="0" smtClean="0">
                <a:solidFill>
                  <a:schemeClr val="tx1"/>
                </a:solidFill>
                <a:effectLst/>
                <a:latin typeface="+mn-lt"/>
                <a:ea typeface="+mn-ea"/>
                <a:cs typeface="+mn-cs"/>
              </a:rPr>
              <a:t>La proportion monte à </a:t>
            </a:r>
            <a:r>
              <a:rPr lang="fr-FR" sz="1200" i="0" kern="1200" dirty="0" smtClean="0">
                <a:solidFill>
                  <a:schemeClr val="tx1"/>
                </a:solidFill>
                <a:effectLst/>
                <a:latin typeface="+mn-lt"/>
                <a:ea typeface="+mn-ea"/>
                <a:cs typeface="+mn-cs"/>
              </a:rPr>
              <a:t>96% parmi les </a:t>
            </a:r>
            <a:r>
              <a:rPr lang="fr-FR" sz="1200" i="0" kern="1200" baseline="0" dirty="0" smtClean="0">
                <a:solidFill>
                  <a:schemeClr val="tx1"/>
                </a:solidFill>
                <a:effectLst/>
                <a:latin typeface="+mn-lt"/>
                <a:ea typeface="+mn-ea"/>
                <a:cs typeface="+mn-cs"/>
              </a:rPr>
              <a:t>télétravailleurs expérimentés, et 82% des « primo télétravailleurs ».</a:t>
            </a:r>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b="1" i="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1200" b="1" i="0" kern="1200" baseline="0" dirty="0" smtClean="0">
                <a:solidFill>
                  <a:schemeClr val="tx1"/>
                </a:solidFill>
                <a:effectLst/>
                <a:latin typeface="+mn-lt"/>
                <a:ea typeface="+mn-ea"/>
                <a:cs typeface="+mn-cs"/>
              </a:rPr>
              <a:t>Ce pourcentage de personnes intéressées par le télétravail est quasiment le même pour tous les profils interrogés, autour de 88% : on va donc assister à un rééquilibrage des profils parmi les télétravailleurs : </a:t>
            </a:r>
            <a:r>
              <a:rPr lang="fr-FR" sz="1200" b="1" dirty="0" smtClean="0"/>
              <a:t>Plus de femmes, d’employés, d’agents publics et de non encadrants</a:t>
            </a:r>
            <a:r>
              <a:rPr lang="fr-FR" sz="1200" b="1" i="0" kern="1200" baseline="0" dirty="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fr-FR" sz="1200" b="0" i="0" kern="1200" baseline="0" dirty="0" smtClean="0">
                <a:solidFill>
                  <a:schemeClr val="tx1"/>
                </a:solidFill>
                <a:effectLst/>
                <a:latin typeface="+mn-lt"/>
                <a:ea typeface="+mn-ea"/>
                <a:cs typeface="+mn-cs"/>
              </a:rPr>
              <a:t>Autres critères : </a:t>
            </a:r>
          </a:p>
          <a:p>
            <a:pPr marL="0" marR="0" indent="0" algn="l" defTabSz="914400" rtl="0" eaLnBrk="1" fontAlgn="auto" latinLnBrk="0" hangingPunct="1">
              <a:lnSpc>
                <a:spcPct val="100000"/>
              </a:lnSpc>
              <a:spcBef>
                <a:spcPts val="0"/>
              </a:spcBef>
              <a:spcAft>
                <a:spcPts val="0"/>
              </a:spcAft>
              <a:buClrTx/>
              <a:buSzTx/>
              <a:buFontTx/>
              <a:buNone/>
              <a:tabLst/>
              <a:defRPr/>
            </a:pPr>
            <a:r>
              <a:rPr lang="fr-FR" sz="1200" b="0" i="0" kern="1200" baseline="0" dirty="0" smtClean="0">
                <a:solidFill>
                  <a:schemeClr val="tx1"/>
                </a:solidFill>
                <a:effectLst/>
                <a:latin typeface="+mn-lt"/>
                <a:ea typeface="+mn-ea"/>
                <a:cs typeface="+mn-cs"/>
              </a:rPr>
              <a:t>Les plus de 55 ans passent de 41 à 81% à vouloir télétravailler alors que pour les 35-54 ans, on passe de 44 à 90%;</a:t>
            </a:r>
          </a:p>
          <a:p>
            <a:pPr marL="0" marR="0" indent="0" algn="l" defTabSz="914400" rtl="0" eaLnBrk="1" fontAlgn="auto" latinLnBrk="0" hangingPunct="1">
              <a:lnSpc>
                <a:spcPct val="100000"/>
              </a:lnSpc>
              <a:spcBef>
                <a:spcPts val="0"/>
              </a:spcBef>
              <a:spcAft>
                <a:spcPts val="0"/>
              </a:spcAft>
              <a:buClrTx/>
              <a:buSzTx/>
              <a:buFontTx/>
              <a:buNone/>
              <a:tabLst/>
              <a:defRPr/>
            </a:pPr>
            <a:r>
              <a:rPr lang="fr-FR" sz="1200" b="0" i="0" kern="1200" baseline="0" dirty="0" smtClean="0">
                <a:solidFill>
                  <a:schemeClr val="tx1"/>
                </a:solidFill>
                <a:effectLst/>
                <a:latin typeface="+mn-lt"/>
                <a:ea typeface="+mn-ea"/>
                <a:cs typeface="+mn-cs"/>
              </a:rPr>
              <a:t>Pour les sans enfants, on passe de 37 à 84%. </a:t>
            </a:r>
            <a:endParaRPr lang="fr-FR" sz="1200" b="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b="0" kern="1200" dirty="0" smtClean="0">
              <a:solidFill>
                <a:schemeClr val="tx1"/>
              </a:solidFill>
              <a:effectLst/>
              <a:latin typeface="+mn-lt"/>
              <a:ea typeface="+mn-ea"/>
              <a:cs typeface="+mn-cs"/>
            </a:endParaRPr>
          </a:p>
          <a:p>
            <a:endParaRPr lang="fr-FR" b="0" dirty="0"/>
          </a:p>
        </p:txBody>
      </p:sp>
      <p:sp>
        <p:nvSpPr>
          <p:cNvPr id="4" name="Espace réservé du numéro de diapositive 3"/>
          <p:cNvSpPr>
            <a:spLocks noGrp="1"/>
          </p:cNvSpPr>
          <p:nvPr>
            <p:ph type="sldNum" sz="quarter" idx="10"/>
          </p:nvPr>
        </p:nvSpPr>
        <p:spPr/>
        <p:txBody>
          <a:bodyPr/>
          <a:lstStyle/>
          <a:p>
            <a:fld id="{11ED4DFC-B9C7-49DF-A21F-6598E130E1C2}" type="slidenum">
              <a:rPr lang="fr-FR" smtClean="0"/>
              <a:t>19</a:t>
            </a:fld>
            <a:endParaRPr lang="fr-FR"/>
          </a:p>
        </p:txBody>
      </p:sp>
    </p:spTree>
    <p:extLst>
      <p:ext uri="{BB962C8B-B14F-4D97-AF65-F5344CB8AC3E}">
        <p14:creationId xmlns:p14="http://schemas.microsoft.com/office/powerpoint/2010/main" val="42595007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1ED4DFC-B9C7-49DF-A21F-6598E130E1C2}" type="slidenum">
              <a:rPr lang="fr-FR" smtClean="0"/>
              <a:t>2</a:t>
            </a:fld>
            <a:endParaRPr lang="fr-FR"/>
          </a:p>
        </p:txBody>
      </p:sp>
    </p:spTree>
    <p:extLst>
      <p:ext uri="{BB962C8B-B14F-4D97-AF65-F5344CB8AC3E}">
        <p14:creationId xmlns:p14="http://schemas.microsoft.com/office/powerpoint/2010/main" val="11105371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baseline="0" dirty="0" smtClean="0"/>
              <a:t>Il y a une réelle </a:t>
            </a:r>
            <a:r>
              <a:rPr lang="fr-FR" b="1" baseline="0" dirty="0" smtClean="0"/>
              <a:t>volonté de télétravailler de façon plus régulière </a:t>
            </a:r>
            <a:r>
              <a:rPr lang="fr-FR" baseline="0" dirty="0" smtClean="0"/>
              <a:t>(le télétravail ponctuel baisse de 25 points) au profit essentiellement du télétravail avec forfait (+21 points), sans différence majeure entre les télétravailleurs expérimentés et les </a:t>
            </a:r>
            <a:r>
              <a:rPr lang="fr-FR" baseline="0" dirty="0" err="1" smtClean="0"/>
              <a:t>primotélétravailleurs</a:t>
            </a:r>
            <a:r>
              <a:rPr lang="fr-FR" baseline="0" dirty="0" smtClean="0"/>
              <a:t>. En moyenne, on passe de 5 jour par mois à 6 jours par mois et surtout de 1 jours par semaine à 2 jours par semaine</a:t>
            </a:r>
          </a:p>
          <a:p>
            <a:pPr marL="0" marR="0" indent="0" algn="l" defTabSz="914400" rtl="0" eaLnBrk="1" fontAlgn="auto" latinLnBrk="0" hangingPunct="1">
              <a:lnSpc>
                <a:spcPct val="100000"/>
              </a:lnSpc>
              <a:spcBef>
                <a:spcPts val="0"/>
              </a:spcBef>
              <a:spcAft>
                <a:spcPts val="0"/>
              </a:spcAft>
              <a:buClrTx/>
              <a:buSzTx/>
              <a:buFontTx/>
              <a:buNone/>
              <a:tabLst/>
              <a:defRPr/>
            </a:pPr>
            <a:endParaRPr lang="fr-FR"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Parmi les télétravailleurs au forfait, on note une augmentation</a:t>
            </a:r>
            <a:r>
              <a:rPr lang="fr-FR" baseline="0" dirty="0" smtClean="0"/>
              <a:t> du nombre de jours souhaités (une majorité demande 3à5 jours, contre 1à2 jours avant).</a:t>
            </a:r>
          </a:p>
          <a:p>
            <a:pPr marL="0" marR="0" indent="0" algn="l" defTabSz="914400" rtl="0" eaLnBrk="1" fontAlgn="auto" latinLnBrk="0" hangingPunct="1">
              <a:lnSpc>
                <a:spcPct val="100000"/>
              </a:lnSpc>
              <a:spcBef>
                <a:spcPts val="0"/>
              </a:spcBef>
              <a:spcAft>
                <a:spcPts val="0"/>
              </a:spcAft>
              <a:buClrTx/>
              <a:buSzTx/>
              <a:buFontTx/>
              <a:buNone/>
              <a:tabLst/>
              <a:defRPr/>
            </a:pPr>
            <a:r>
              <a:rPr lang="fr-FR" baseline="0" dirty="0" smtClean="0"/>
              <a:t>Parmi les télétravailleurs ayant un nombre fixe de jours de télétravail par semaine, </a:t>
            </a:r>
            <a:r>
              <a:rPr lang="fr-FR" b="1" baseline="0" dirty="0" smtClean="0"/>
              <a:t>la crise a permis de sortir d’un modèle majoritaire du 1 jour par semaine </a:t>
            </a:r>
            <a:r>
              <a:rPr lang="fr-FR" baseline="0" dirty="0" smtClean="0"/>
              <a:t>(¾ des répondants 77% ) </a:t>
            </a:r>
            <a:r>
              <a:rPr lang="fr-FR" b="1" baseline="0" dirty="0" smtClean="0"/>
              <a:t>pour des demandes plus variées </a:t>
            </a:r>
            <a:r>
              <a:rPr lang="fr-FR" baseline="0" dirty="0" smtClean="0"/>
              <a:t>(une majorité 42% souhaite 2 jours par semaine; 34%veut 1 jour/ semaine, 17% veut 3j/ semaine)</a:t>
            </a:r>
          </a:p>
          <a:p>
            <a:pPr marL="0" marR="0" indent="0" algn="l" defTabSz="914400" rtl="0" eaLnBrk="1" fontAlgn="auto" latinLnBrk="0" hangingPunct="1">
              <a:lnSpc>
                <a:spcPct val="100000"/>
              </a:lnSpc>
              <a:spcBef>
                <a:spcPts val="0"/>
              </a:spcBef>
              <a:spcAft>
                <a:spcPts val="0"/>
              </a:spcAft>
              <a:buClrTx/>
              <a:buSzTx/>
              <a:buFontTx/>
              <a:buNone/>
              <a:tabLst/>
              <a:defRPr/>
            </a:pPr>
            <a:endParaRPr lang="fr-FR"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b="1" baseline="0" dirty="0" smtClean="0"/>
              <a:t>En revanche, il n’y a pas de volonté de télétravailler à temps plein, le maintien du travail sur site semble être une nécessité. </a:t>
            </a:r>
          </a:p>
          <a:p>
            <a:endParaRPr lang="fr-FR" baseline="0" dirty="0" smtClean="0"/>
          </a:p>
          <a:p>
            <a:r>
              <a:rPr lang="fr-FR" dirty="0" smtClean="0"/>
              <a:t>Dans les prévisions, le télétravail ponctuel concernerait davantage les </a:t>
            </a:r>
            <a:r>
              <a:rPr lang="fr-FR" dirty="0" err="1" smtClean="0"/>
              <a:t>primotélétravailleurs</a:t>
            </a:r>
            <a:r>
              <a:rPr lang="fr-FR" dirty="0" smtClean="0"/>
              <a:t> (14% des</a:t>
            </a:r>
            <a:r>
              <a:rPr lang="fr-FR" baseline="0" dirty="0" smtClean="0"/>
              <a:t> primo</a:t>
            </a:r>
            <a:r>
              <a:rPr lang="fr-FR" dirty="0" smtClean="0"/>
              <a:t> / 8% des </a:t>
            </a:r>
            <a:r>
              <a:rPr lang="fr-FR" dirty="0" err="1" smtClean="0"/>
              <a:t>expé</a:t>
            </a:r>
            <a:r>
              <a:rPr lang="fr-FR" dirty="0" smtClean="0"/>
              <a:t>)</a:t>
            </a:r>
          </a:p>
          <a:p>
            <a:r>
              <a:rPr lang="fr-FR" dirty="0" smtClean="0"/>
              <a:t>Le télétravail avec forfait</a:t>
            </a:r>
            <a:r>
              <a:rPr lang="fr-FR" baseline="0" dirty="0" smtClean="0"/>
              <a:t> (42%) davantage les managers (52%),  le privé (46%), les hommes (48%) et les cadres (47%) (pas de différence primo /</a:t>
            </a:r>
            <a:r>
              <a:rPr lang="fr-FR" baseline="0" dirty="0" err="1" smtClean="0"/>
              <a:t>expé</a:t>
            </a:r>
            <a:r>
              <a:rPr lang="fr-FR" baseline="0" dirty="0" smtClean="0"/>
              <a:t>) </a:t>
            </a:r>
          </a:p>
          <a:p>
            <a:r>
              <a:rPr lang="fr-FR" baseline="0" dirty="0" smtClean="0"/>
              <a:t>Le télétravail avec jour fixe (47%) davantage le public (56%), les non managers (52%), les femmes (49%) et les employés (55%) (49% des primo et 45% des </a:t>
            </a:r>
            <a:r>
              <a:rPr lang="fr-FR" baseline="0" dirty="0" err="1" smtClean="0"/>
              <a:t>expé</a:t>
            </a:r>
            <a:r>
              <a:rPr lang="fr-FR" baseline="0" dirty="0" smtClean="0"/>
              <a:t>) (59% des personnes ayant des contraintes fortes de déplacement : covoiturage, train)</a:t>
            </a:r>
          </a:p>
          <a:p>
            <a:pPr marL="0" marR="0" indent="0" algn="l" defTabSz="914400" rtl="0" eaLnBrk="1" fontAlgn="auto" latinLnBrk="0" hangingPunct="1">
              <a:lnSpc>
                <a:spcPct val="100000"/>
              </a:lnSpc>
              <a:spcBef>
                <a:spcPts val="0"/>
              </a:spcBef>
              <a:spcAft>
                <a:spcPts val="0"/>
              </a:spcAft>
              <a:buClrTx/>
              <a:buSzTx/>
              <a:buFontTx/>
              <a:buNone/>
              <a:tabLst/>
              <a:defRPr/>
            </a:pPr>
            <a:endParaRPr lang="fr-FR" baseline="0" dirty="0" smtClean="0"/>
          </a:p>
          <a:p>
            <a:endParaRPr lang="fr-FR" baseline="0" dirty="0" smtClean="0"/>
          </a:p>
        </p:txBody>
      </p:sp>
      <p:sp>
        <p:nvSpPr>
          <p:cNvPr id="4" name="Espace réservé du numéro de diapositive 3"/>
          <p:cNvSpPr>
            <a:spLocks noGrp="1"/>
          </p:cNvSpPr>
          <p:nvPr>
            <p:ph type="sldNum" sz="quarter" idx="10"/>
          </p:nvPr>
        </p:nvSpPr>
        <p:spPr/>
        <p:txBody>
          <a:bodyPr/>
          <a:lstStyle/>
          <a:p>
            <a:fld id="{11ED4DFC-B9C7-49DF-A21F-6598E130E1C2}" type="slidenum">
              <a:rPr lang="fr-FR" smtClean="0"/>
              <a:t>20</a:t>
            </a:fld>
            <a:endParaRPr lang="fr-FR"/>
          </a:p>
        </p:txBody>
      </p:sp>
    </p:spTree>
    <p:extLst>
      <p:ext uri="{BB962C8B-B14F-4D97-AF65-F5344CB8AC3E}">
        <p14:creationId xmlns:p14="http://schemas.microsoft.com/office/powerpoint/2010/main" val="42595007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b="1" i="0" kern="1200" baseline="0" dirty="0" smtClean="0">
                <a:solidFill>
                  <a:schemeClr val="tx1"/>
                </a:solidFill>
                <a:effectLst/>
                <a:latin typeface="+mn-lt"/>
                <a:ea typeface="+mn-ea"/>
                <a:cs typeface="+mn-cs"/>
              </a:rPr>
              <a:t>Sans surprise (car l’expérience a eu un impact moins positif pour eux), les – de 24 ans (peu nombreux) et les plus de 55 ans sont ceux qui désirent le moins </a:t>
            </a:r>
            <a:r>
              <a:rPr lang="fr-FR" sz="1200" b="1" i="0" kern="1200" baseline="0" dirty="0" err="1" smtClean="0">
                <a:solidFill>
                  <a:schemeClr val="tx1"/>
                </a:solidFill>
                <a:effectLst/>
                <a:latin typeface="+mn-lt"/>
                <a:ea typeface="+mn-ea"/>
                <a:cs typeface="+mn-cs"/>
              </a:rPr>
              <a:t>télétravailler</a:t>
            </a:r>
            <a:r>
              <a:rPr lang="fr-FR" sz="1200" b="1" i="0" kern="1200" baseline="0" dirty="0" smtClean="0">
                <a:solidFill>
                  <a:schemeClr val="tx1"/>
                </a:solidFill>
                <a:effectLst/>
                <a:latin typeface="+mn-lt"/>
                <a:ea typeface="+mn-ea"/>
                <a:cs typeface="+mn-cs"/>
              </a:rPr>
              <a:t> après </a:t>
            </a:r>
            <a:r>
              <a:rPr lang="fr-FR" sz="1200" b="1" i="1" kern="1200" baseline="0" dirty="0" smtClean="0">
                <a:solidFill>
                  <a:schemeClr val="tx1"/>
                </a:solidFill>
                <a:effectLst/>
                <a:latin typeface="+mn-lt"/>
                <a:ea typeface="+mn-ea"/>
                <a:cs typeface="+mn-cs"/>
              </a:rPr>
              <a:t>(19%)  (</a:t>
            </a:r>
            <a:r>
              <a:rPr lang="fr-FR" sz="1200" i="1" kern="1200" baseline="0" dirty="0" smtClean="0">
                <a:solidFill>
                  <a:schemeClr val="tx1"/>
                </a:solidFill>
                <a:effectLst/>
                <a:latin typeface="+mn-lt"/>
                <a:ea typeface="+mn-ea"/>
                <a:cs typeface="+mn-cs"/>
              </a:rPr>
              <a:t>Ils étaient respectivement 22% et 41% à </a:t>
            </a:r>
            <a:r>
              <a:rPr lang="fr-FR" sz="1200" i="1" kern="1200" baseline="0" dirty="0" err="1" smtClean="0">
                <a:solidFill>
                  <a:schemeClr val="tx1"/>
                </a:solidFill>
                <a:effectLst/>
                <a:latin typeface="+mn-lt"/>
                <a:ea typeface="+mn-ea"/>
                <a:cs typeface="+mn-cs"/>
              </a:rPr>
              <a:t>télétravailler</a:t>
            </a:r>
            <a:r>
              <a:rPr lang="fr-FR" sz="1200" i="1" kern="1200" baseline="0" dirty="0" smtClean="0">
                <a:solidFill>
                  <a:schemeClr val="tx1"/>
                </a:solidFill>
                <a:effectLst/>
                <a:latin typeface="+mn-lt"/>
                <a:ea typeface="+mn-ea"/>
                <a:cs typeface="+mn-cs"/>
              </a:rPr>
              <a:t> avant) ; alors que les </a:t>
            </a:r>
            <a:r>
              <a:rPr lang="fr-FR" sz="1200" b="1" i="1" kern="1200" baseline="0" dirty="0" smtClean="0">
                <a:solidFill>
                  <a:schemeClr val="tx1"/>
                </a:solidFill>
                <a:effectLst/>
                <a:latin typeface="+mn-lt"/>
                <a:ea typeface="+mn-ea"/>
                <a:cs typeface="+mn-cs"/>
              </a:rPr>
              <a:t>35-55 ans souhaitent </a:t>
            </a:r>
            <a:r>
              <a:rPr lang="fr-FR" sz="1200" b="1" i="1" kern="1200" baseline="0" dirty="0" err="1" smtClean="0">
                <a:solidFill>
                  <a:schemeClr val="tx1"/>
                </a:solidFill>
                <a:effectLst/>
                <a:latin typeface="+mn-lt"/>
                <a:ea typeface="+mn-ea"/>
                <a:cs typeface="+mn-cs"/>
              </a:rPr>
              <a:t>télétravailler</a:t>
            </a:r>
            <a:r>
              <a:rPr lang="fr-FR" sz="1200" b="1" i="1" kern="1200" baseline="0" dirty="0" smtClean="0">
                <a:solidFill>
                  <a:schemeClr val="tx1"/>
                </a:solidFill>
                <a:effectLst/>
                <a:latin typeface="+mn-lt"/>
                <a:ea typeface="+mn-ea"/>
                <a:cs typeface="+mn-cs"/>
              </a:rPr>
              <a:t> à 90%</a:t>
            </a:r>
            <a:r>
              <a:rPr lang="fr-FR" sz="1200" i="1" kern="1200" baseline="0" dirty="0" smtClean="0">
                <a:solidFill>
                  <a:schemeClr val="tx1"/>
                </a:solidFill>
                <a:effectLst/>
                <a:latin typeface="+mn-lt"/>
                <a:ea typeface="+mn-ea"/>
                <a:cs typeface="+mn-cs"/>
              </a:rPr>
              <a:t> et étaient 44% à le pratiquer déjà avant) </a:t>
            </a:r>
          </a:p>
          <a:p>
            <a:pPr marL="0" marR="0" indent="0" algn="l" defTabSz="914400" rtl="0" eaLnBrk="1" fontAlgn="auto" latinLnBrk="0" hangingPunct="1">
              <a:lnSpc>
                <a:spcPct val="100000"/>
              </a:lnSpc>
              <a:spcBef>
                <a:spcPts val="0"/>
              </a:spcBef>
              <a:spcAft>
                <a:spcPts val="0"/>
              </a:spcAft>
              <a:buClrTx/>
              <a:buSzTx/>
              <a:buFontTx/>
              <a:buNone/>
              <a:tabLst/>
              <a:defRPr/>
            </a:pPr>
            <a:r>
              <a:rPr lang="fr-FR" sz="1200" b="1" i="1" kern="1200" baseline="0" dirty="0" smtClean="0">
                <a:solidFill>
                  <a:schemeClr val="tx1"/>
                </a:solidFill>
                <a:effectLst/>
                <a:latin typeface="+mn-lt"/>
                <a:ea typeface="+mn-ea"/>
                <a:cs typeface="+mn-cs"/>
              </a:rPr>
              <a:t>Les personnes sans enfants sont 16% </a:t>
            </a:r>
            <a:r>
              <a:rPr lang="fr-FR" sz="1200" i="1" kern="1200" baseline="0" dirty="0" smtClean="0">
                <a:solidFill>
                  <a:schemeClr val="tx1"/>
                </a:solidFill>
                <a:effectLst/>
                <a:latin typeface="+mn-lt"/>
                <a:ea typeface="+mn-ea"/>
                <a:cs typeface="+mn-cs"/>
              </a:rPr>
              <a:t>à ne pas vouloir </a:t>
            </a:r>
            <a:r>
              <a:rPr lang="fr-FR" sz="1200" i="1" kern="1200" baseline="0" dirty="0" err="1" smtClean="0">
                <a:solidFill>
                  <a:schemeClr val="tx1"/>
                </a:solidFill>
                <a:effectLst/>
                <a:latin typeface="+mn-lt"/>
                <a:ea typeface="+mn-ea"/>
                <a:cs typeface="+mn-cs"/>
              </a:rPr>
              <a:t>télétravailler</a:t>
            </a:r>
            <a:r>
              <a:rPr lang="fr-FR" sz="1200" i="1" kern="1200" baseline="0" dirty="0" smtClean="0">
                <a:solidFill>
                  <a:schemeClr val="tx1"/>
                </a:solidFill>
                <a:effectLst/>
                <a:latin typeface="+mn-lt"/>
                <a:ea typeface="+mn-ea"/>
                <a:cs typeface="+mn-cs"/>
              </a:rPr>
              <a:t> après la crise (Ils étaient 37% à </a:t>
            </a:r>
            <a:r>
              <a:rPr lang="fr-FR" sz="1200" i="1" kern="1200" baseline="0" dirty="0" err="1" smtClean="0">
                <a:solidFill>
                  <a:schemeClr val="tx1"/>
                </a:solidFill>
                <a:effectLst/>
                <a:latin typeface="+mn-lt"/>
                <a:ea typeface="+mn-ea"/>
                <a:cs typeface="+mn-cs"/>
              </a:rPr>
              <a:t>télétravailler</a:t>
            </a:r>
            <a:r>
              <a:rPr lang="fr-FR" sz="1200" i="1" kern="1200" baseline="0" dirty="0" smtClean="0">
                <a:solidFill>
                  <a:schemeClr val="tx1"/>
                </a:solidFill>
                <a:effectLst/>
                <a:latin typeface="+mn-lt"/>
                <a:ea typeface="+mn-ea"/>
                <a:cs typeface="+mn-cs"/>
              </a:rPr>
              <a:t> avant) )</a:t>
            </a:r>
          </a:p>
          <a:p>
            <a:pPr marL="0" marR="0" indent="0" algn="l" defTabSz="914400" rtl="0" eaLnBrk="1" fontAlgn="auto" latinLnBrk="0" hangingPunct="1">
              <a:lnSpc>
                <a:spcPct val="100000"/>
              </a:lnSpc>
              <a:spcBef>
                <a:spcPts val="0"/>
              </a:spcBef>
              <a:spcAft>
                <a:spcPts val="0"/>
              </a:spcAft>
              <a:buClrTx/>
              <a:buSzTx/>
              <a:buFontTx/>
              <a:buNone/>
              <a:tabLst/>
              <a:defRPr/>
            </a:pPr>
            <a:r>
              <a:rPr lang="fr-FR" sz="1200" b="1" i="0" kern="1200" baseline="0" dirty="0" smtClean="0">
                <a:solidFill>
                  <a:schemeClr val="tx1"/>
                </a:solidFill>
                <a:effectLst/>
                <a:latin typeface="+mn-lt"/>
                <a:ea typeface="+mn-ea"/>
                <a:cs typeface="+mn-cs"/>
              </a:rPr>
              <a:t>17% des Rennais ne souhaite pas </a:t>
            </a:r>
            <a:r>
              <a:rPr lang="fr-FR" sz="1200" b="1" i="0" kern="1200" baseline="0" dirty="0" err="1" smtClean="0">
                <a:solidFill>
                  <a:schemeClr val="tx1"/>
                </a:solidFill>
                <a:effectLst/>
                <a:latin typeface="+mn-lt"/>
                <a:ea typeface="+mn-ea"/>
                <a:cs typeface="+mn-cs"/>
              </a:rPr>
              <a:t>télétravailler</a:t>
            </a:r>
            <a:r>
              <a:rPr lang="fr-FR" sz="1200" b="1" i="0" kern="1200" baseline="0" dirty="0" smtClean="0">
                <a:solidFill>
                  <a:schemeClr val="tx1"/>
                </a:solidFill>
                <a:effectLst/>
                <a:latin typeface="+mn-lt"/>
                <a:ea typeface="+mn-ea"/>
                <a:cs typeface="+mn-cs"/>
              </a:rPr>
              <a:t> </a:t>
            </a:r>
            <a:r>
              <a:rPr lang="fr-FR" sz="1200" i="0" kern="1200" baseline="0" dirty="0" smtClean="0">
                <a:solidFill>
                  <a:schemeClr val="tx1"/>
                </a:solidFill>
                <a:effectLst/>
                <a:latin typeface="+mn-lt"/>
                <a:ea typeface="+mn-ea"/>
                <a:cs typeface="+mn-cs"/>
              </a:rPr>
              <a:t>(à rapprocher notamment du nombre de Rennais sans enfants)</a:t>
            </a:r>
          </a:p>
          <a:p>
            <a:pPr marL="0" marR="0" indent="0" algn="l" defTabSz="914400" rtl="0" eaLnBrk="1" fontAlgn="auto" latinLnBrk="0" hangingPunct="1">
              <a:lnSpc>
                <a:spcPct val="100000"/>
              </a:lnSpc>
              <a:spcBef>
                <a:spcPts val="0"/>
              </a:spcBef>
              <a:spcAft>
                <a:spcPts val="0"/>
              </a:spcAft>
              <a:buClrTx/>
              <a:buSzTx/>
              <a:buFontTx/>
              <a:buNone/>
              <a:tabLst/>
              <a:defRPr/>
            </a:pPr>
            <a:r>
              <a:rPr lang="fr-FR" sz="1200" b="1" i="0" strike="sngStrike" kern="1200" baseline="0" dirty="0" smtClean="0">
                <a:solidFill>
                  <a:schemeClr val="tx1"/>
                </a:solidFill>
                <a:effectLst/>
                <a:latin typeface="+mn-lt"/>
                <a:ea typeface="+mn-ea"/>
                <a:cs typeface="+mn-cs"/>
              </a:rPr>
              <a:t>À noter que les Rennais sont moins nombreux que les habitants de la métropole et de l’AUE à souhaiter </a:t>
            </a:r>
            <a:r>
              <a:rPr lang="fr-FR" sz="1200" b="1" i="0" strike="sngStrike" kern="1200" baseline="0" dirty="0" err="1" smtClean="0">
                <a:solidFill>
                  <a:schemeClr val="tx1"/>
                </a:solidFill>
                <a:effectLst/>
                <a:latin typeface="+mn-lt"/>
                <a:ea typeface="+mn-ea"/>
                <a:cs typeface="+mn-cs"/>
              </a:rPr>
              <a:t>télétravailler</a:t>
            </a:r>
            <a:r>
              <a:rPr lang="fr-FR" sz="1200" b="1" i="0" strike="sngStrike" kern="1200" baseline="0" dirty="0" smtClean="0">
                <a:solidFill>
                  <a:schemeClr val="tx1"/>
                </a:solidFill>
                <a:effectLst/>
                <a:latin typeface="+mn-lt"/>
                <a:ea typeface="+mn-ea"/>
                <a:cs typeface="+mn-cs"/>
              </a:rPr>
              <a:t> </a:t>
            </a:r>
            <a:r>
              <a:rPr lang="fr-FR" sz="1200" i="1" strike="sngStrike" kern="1200" baseline="0" dirty="0" smtClean="0">
                <a:solidFill>
                  <a:schemeClr val="tx1"/>
                </a:solidFill>
                <a:effectLst/>
                <a:latin typeface="+mn-lt"/>
                <a:ea typeface="+mn-ea"/>
                <a:cs typeface="+mn-cs"/>
              </a:rPr>
              <a:t>(17%) contre 91% RM et 93% AUE ; </a:t>
            </a:r>
            <a:r>
              <a:rPr lang="fr-FR" sz="1200" i="1" strike="sngStrike" kern="1200" dirty="0" smtClean="0">
                <a:solidFill>
                  <a:schemeClr val="tx1"/>
                </a:solidFill>
                <a:effectLst/>
                <a:latin typeface="+mn-lt"/>
                <a:ea typeface="+mn-ea"/>
                <a:cs typeface="+mn-cs"/>
              </a:rPr>
              <a:t>alors que le pourcentage de télétravailleurs avant la crise était de 41% à Rennes, 38% à RM et 47% sur AUE. </a:t>
            </a:r>
            <a:r>
              <a:rPr lang="fr-FR" sz="1200" b="1" i="1" strike="sngStrike" kern="1200" dirty="0" smtClean="0">
                <a:solidFill>
                  <a:schemeClr val="tx1"/>
                </a:solidFill>
                <a:effectLst/>
                <a:latin typeface="+mn-lt"/>
                <a:ea typeface="+mn-ea"/>
                <a:cs typeface="+mn-cs"/>
              </a:rPr>
              <a:t>La progression la plus importante est sur RM hors R :</a:t>
            </a:r>
            <a:r>
              <a:rPr lang="fr-FR" sz="1200" i="1" strike="sngStrike" kern="1200" dirty="0" smtClean="0">
                <a:solidFill>
                  <a:schemeClr val="tx1"/>
                </a:solidFill>
                <a:effectLst/>
                <a:latin typeface="+mn-lt"/>
                <a:ea typeface="+mn-ea"/>
                <a:cs typeface="+mn-cs"/>
              </a:rPr>
              <a:t> + 52 pts contre + 42 pts pour les autres territoires )</a:t>
            </a:r>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i="1"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(chiffres exprimés parmi ceux qui</a:t>
            </a:r>
            <a:r>
              <a:rPr lang="fr-FR" sz="1200" kern="1200" baseline="0" dirty="0" smtClean="0">
                <a:solidFill>
                  <a:schemeClr val="tx1"/>
                </a:solidFill>
                <a:effectLst/>
                <a:latin typeface="+mn-lt"/>
                <a:ea typeface="+mn-ea"/>
                <a:cs typeface="+mn-cs"/>
              </a:rPr>
              <a:t> ne veulent pas </a:t>
            </a:r>
            <a:r>
              <a:rPr lang="fr-FR" sz="1200" kern="1200" baseline="0" dirty="0" err="1" smtClean="0">
                <a:solidFill>
                  <a:schemeClr val="tx1"/>
                </a:solidFill>
                <a:effectLst/>
                <a:latin typeface="+mn-lt"/>
                <a:ea typeface="+mn-ea"/>
                <a:cs typeface="+mn-cs"/>
              </a:rPr>
              <a:t>télétravailler</a:t>
            </a:r>
            <a:r>
              <a:rPr lang="fr-FR" sz="1200" kern="1200" baseline="0" dirty="0" smtClean="0">
                <a:solidFill>
                  <a:schemeClr val="tx1"/>
                </a:solidFill>
                <a:effectLst/>
                <a:latin typeface="+mn-lt"/>
                <a:ea typeface="+mn-ea"/>
                <a:cs typeface="+mn-cs"/>
              </a:rPr>
              <a:t> après, y compris sentiment avant/ pendant confinement : voir si on laisse ainsi ou on enlève)</a:t>
            </a:r>
            <a:endParaRPr lang="fr-FR"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260 répondants ne souhaitent pas </a:t>
            </a:r>
            <a:r>
              <a:rPr lang="fr-FR" sz="1200" kern="1200" dirty="0" err="1" smtClean="0">
                <a:solidFill>
                  <a:schemeClr val="tx1"/>
                </a:solidFill>
                <a:effectLst/>
                <a:latin typeface="+mn-lt"/>
                <a:ea typeface="+mn-ea"/>
                <a:cs typeface="+mn-cs"/>
              </a:rPr>
              <a:t>télétravailler</a:t>
            </a:r>
            <a:r>
              <a:rPr lang="fr-FR" sz="1200" kern="1200" dirty="0" smtClean="0">
                <a:solidFill>
                  <a:schemeClr val="tx1"/>
                </a:solidFill>
                <a:effectLst/>
                <a:latin typeface="+mn-lt"/>
                <a:ea typeface="+mn-ea"/>
                <a:cs typeface="+mn-cs"/>
              </a:rPr>
              <a:t> après</a:t>
            </a:r>
          </a:p>
          <a:p>
            <a:r>
              <a:rPr lang="fr-FR" dirty="0" smtClean="0"/>
              <a:t>Plus nombreux parmi : Rennais  (49%), les 25-34 ans et les 55-64 ans, les personnes sans enfants, les employés</a:t>
            </a:r>
          </a:p>
          <a:p>
            <a:r>
              <a:rPr lang="fr-FR" dirty="0" smtClean="0"/>
              <a:t>La plupart avait déjà la possibilité de </a:t>
            </a:r>
            <a:r>
              <a:rPr lang="fr-FR" dirty="0" err="1" smtClean="0"/>
              <a:t>télétravailler</a:t>
            </a:r>
            <a:r>
              <a:rPr lang="fr-FR" dirty="0" smtClean="0"/>
              <a:t> avant (64%, d’ailleurs 10 </a:t>
            </a:r>
            <a:r>
              <a:rPr lang="fr-FR" dirty="0" err="1" smtClean="0"/>
              <a:t>télétravaillait</a:t>
            </a:r>
            <a:r>
              <a:rPr lang="fr-FR" dirty="0" smtClean="0"/>
              <a:t>) mais 51% ne le souhaitait pas</a:t>
            </a:r>
          </a:p>
          <a:p>
            <a:endParaRPr lang="fr-FR" dirty="0" smtClean="0"/>
          </a:p>
          <a:p>
            <a:r>
              <a:rPr lang="fr-FR" dirty="0" smtClean="0"/>
              <a:t>Principaux freins : Isolement, environnement pas adapté, flou perso/pro, un peu plus moins occupés, + </a:t>
            </a:r>
            <a:r>
              <a:rPr lang="fr-FR" dirty="0" err="1" smtClean="0"/>
              <a:t>pb</a:t>
            </a:r>
            <a:r>
              <a:rPr lang="fr-FR" dirty="0" smtClean="0"/>
              <a:t> </a:t>
            </a:r>
            <a:r>
              <a:rPr lang="fr-FR" dirty="0" err="1" smtClean="0"/>
              <a:t>orga</a:t>
            </a:r>
            <a:r>
              <a:rPr lang="fr-FR" dirty="0" smtClean="0"/>
              <a:t> taches, peur relation collègues, - </a:t>
            </a:r>
            <a:r>
              <a:rPr lang="fr-FR" dirty="0" err="1" smtClean="0"/>
              <a:t>efficacles</a:t>
            </a:r>
            <a:r>
              <a:rPr lang="fr-FR" dirty="0" smtClean="0"/>
              <a:t>, pas avantages </a:t>
            </a:r>
            <a:r>
              <a:rPr lang="fr-FR" dirty="0" err="1" smtClean="0"/>
              <a:t>concil</a:t>
            </a:r>
            <a:r>
              <a:rPr lang="fr-FR" dirty="0" smtClean="0"/>
              <a:t> relation, impact </a:t>
            </a:r>
            <a:r>
              <a:rPr lang="fr-FR" dirty="0" err="1" smtClean="0"/>
              <a:t>neg</a:t>
            </a:r>
            <a:r>
              <a:rPr lang="fr-FR" dirty="0" smtClean="0"/>
              <a:t> 43%, pas d’impact 39</a:t>
            </a:r>
          </a:p>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Pour eux, le confinement a conforté voire renforcé l’image négative du télétravail (respectivement 39% sans impact, 43% impact négatif) </a:t>
            </a:r>
          </a:p>
          <a:p>
            <a:endParaRPr lang="fr-FR" dirty="0" smtClean="0"/>
          </a:p>
          <a:p>
            <a:endParaRPr lang="fr-FR"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Motifs contre télétravail après : </a:t>
            </a:r>
          </a:p>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56% crainte</a:t>
            </a:r>
            <a:r>
              <a:rPr lang="fr-FR" sz="1200" kern="1200" baseline="0" dirty="0" smtClean="0">
                <a:solidFill>
                  <a:schemeClr val="tx1"/>
                </a:solidFill>
                <a:effectLst/>
                <a:latin typeface="+mn-lt"/>
                <a:ea typeface="+mn-ea"/>
                <a:cs typeface="+mn-cs"/>
              </a:rPr>
              <a:t> isolement (62% Rennais, 63% des personnes sans enfants, 2/3 (71%) des + de 55 ans mais très petit effectif); 44% </a:t>
            </a:r>
            <a:r>
              <a:rPr lang="fr-FR" sz="1200" kern="1200" baseline="0" dirty="0" err="1" smtClean="0">
                <a:solidFill>
                  <a:schemeClr val="tx1"/>
                </a:solidFill>
                <a:effectLst/>
                <a:latin typeface="+mn-lt"/>
                <a:ea typeface="+mn-ea"/>
                <a:cs typeface="+mn-cs"/>
              </a:rPr>
              <a:t>pb</a:t>
            </a:r>
            <a:r>
              <a:rPr lang="fr-FR" sz="1200" kern="1200" baseline="0" dirty="0" smtClean="0">
                <a:solidFill>
                  <a:schemeClr val="tx1"/>
                </a:solidFill>
                <a:effectLst/>
                <a:latin typeface="+mn-lt"/>
                <a:ea typeface="+mn-ea"/>
                <a:cs typeface="+mn-cs"/>
              </a:rPr>
              <a:t> flou entre vie pro/vie perso (49% Rennais et RM); 32% moindre efficacité (plus hommes 44% alors que femmes 26%, + sur AUE : 41% et RM 39%) ; 27% domicile pas compatible (34% Rennais, 33% employés); 26% métier par compatible (plus femmes 30% alors que hommes 18%, AUE 31%) </a:t>
            </a:r>
            <a:endParaRPr lang="fr-FR" sz="1200" kern="1200" dirty="0" smtClean="0">
              <a:solidFill>
                <a:srgbClr val="FF0000"/>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11ED4DFC-B9C7-49DF-A21F-6598E130E1C2}" type="slidenum">
              <a:rPr lang="fr-FR" smtClean="0"/>
              <a:t>21</a:t>
            </a:fld>
            <a:endParaRPr lang="fr-FR"/>
          </a:p>
        </p:txBody>
      </p:sp>
    </p:spTree>
    <p:extLst>
      <p:ext uri="{BB962C8B-B14F-4D97-AF65-F5344CB8AC3E}">
        <p14:creationId xmlns:p14="http://schemas.microsoft.com/office/powerpoint/2010/main" val="42595007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b="1" i="0" kern="1200" dirty="0" smtClean="0">
                <a:solidFill>
                  <a:schemeClr val="tx1"/>
                </a:solidFill>
                <a:effectLst/>
                <a:latin typeface="+mn-lt"/>
                <a:ea typeface="+mn-ea"/>
                <a:cs typeface="+mn-cs"/>
              </a:rPr>
              <a:t>Globalement, le nombre de télétravailleurs va augmenter mais les motivations restent les mêmes qu’avant le confinement</a:t>
            </a:r>
            <a:r>
              <a:rPr lang="fr-FR" sz="1200" b="1" i="0" kern="1200" baseline="0" dirty="0" smtClean="0">
                <a:solidFill>
                  <a:schemeClr val="tx1"/>
                </a:solidFill>
                <a:effectLst/>
                <a:latin typeface="+mn-lt"/>
                <a:ea typeface="+mn-ea"/>
                <a:cs typeface="+mn-cs"/>
              </a:rPr>
              <a:t> : le gain de temps dans les déplacements prime (autant qu’avant = 84%), puis viennent les motifs équilibres vie perso / vie pro (63% </a:t>
            </a:r>
            <a:r>
              <a:rPr lang="fr-FR" sz="1200" b="0" i="0" kern="1200" baseline="0" dirty="0" smtClean="0">
                <a:solidFill>
                  <a:schemeClr val="tx1"/>
                </a:solidFill>
                <a:effectLst/>
                <a:latin typeface="+mn-lt"/>
                <a:ea typeface="+mn-ea"/>
                <a:cs typeface="+mn-cs"/>
              </a:rPr>
              <a:t>- avant le confinement, ce motif était cité par 27% mais on peut y associer les motifs + de temps pour les proches et moins de stress / fatigue qui contribuent à un meilleur équilibre entre vie professionnelle et vie personnelle).</a:t>
            </a:r>
            <a:r>
              <a:rPr lang="fr-FR" sz="1200" b="1" i="0" kern="1200" baseline="0" dirty="0" smtClean="0">
                <a:solidFill>
                  <a:schemeClr val="tx1"/>
                </a:solidFill>
                <a:effectLst/>
                <a:latin typeface="+mn-lt"/>
                <a:ea typeface="+mn-ea"/>
                <a:cs typeface="+mn-cs"/>
              </a:rPr>
              <a:t> et l’efficacité professionnelle citée par 58% </a:t>
            </a:r>
            <a:r>
              <a:rPr lang="fr-FR" sz="1200" b="0" i="0" kern="1200" baseline="0" dirty="0" smtClean="0">
                <a:solidFill>
                  <a:schemeClr val="tx1"/>
                </a:solidFill>
                <a:effectLst/>
                <a:latin typeface="+mn-lt"/>
                <a:ea typeface="+mn-ea"/>
                <a:cs typeface="+mn-cs"/>
              </a:rPr>
              <a:t>(en légère hausse puisqu’il était cité par 51% des répondants avant le confinement). </a:t>
            </a:r>
            <a:r>
              <a:rPr lang="fr-FR" sz="1200" b="0" i="1" kern="1200" baseline="0" dirty="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b="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On peut noter ici une différence entre les habitants de Rennes pour qui le motif « gains de déplacement » est cité par seulement 72% d’entre eux (contre88%RM/91% AUE) au profit</a:t>
            </a:r>
            <a:r>
              <a:rPr lang="fr-FR" sz="1200" kern="1200" baseline="0" dirty="0" smtClean="0">
                <a:solidFill>
                  <a:schemeClr val="tx1"/>
                </a:solidFill>
                <a:effectLst/>
                <a:latin typeface="+mn-lt"/>
                <a:ea typeface="+mn-ea"/>
                <a:cs typeface="+mn-cs"/>
              </a:rPr>
              <a:t> du motif « plus d’autonomie » cité par </a:t>
            </a:r>
            <a:r>
              <a:rPr lang="fr-FR" sz="1200" kern="1200" dirty="0" smtClean="0">
                <a:solidFill>
                  <a:schemeClr val="tx1"/>
                </a:solidFill>
                <a:effectLst/>
                <a:latin typeface="+mn-lt"/>
                <a:ea typeface="+mn-ea"/>
                <a:cs typeface="+mn-cs"/>
              </a:rPr>
              <a:t>31% des Rennais contre 20%RM/18% AUE). </a:t>
            </a:r>
          </a:p>
          <a:p>
            <a:endParaRPr lang="fr-FR" dirty="0" smtClean="0"/>
          </a:p>
          <a:p>
            <a:endParaRPr lang="fr-FR" dirty="0" smtClean="0"/>
          </a:p>
          <a:p>
            <a:r>
              <a:rPr lang="fr-FR" dirty="0" smtClean="0"/>
              <a:t>Motifs</a:t>
            </a:r>
            <a:r>
              <a:rPr lang="fr-FR" baseline="0" dirty="0" smtClean="0"/>
              <a:t> pour le télétravail après : </a:t>
            </a:r>
          </a:p>
          <a:p>
            <a:r>
              <a:rPr lang="fr-FR" baseline="0" dirty="0" smtClean="0"/>
              <a:t>Gain temps déplacements (84%) : AUE hors RM 91%, RM hors R 88%, Rennes 72%</a:t>
            </a:r>
          </a:p>
          <a:p>
            <a:r>
              <a:rPr lang="fr-FR" baseline="0" dirty="0" smtClean="0"/>
              <a:t>Meilleur </a:t>
            </a:r>
            <a:r>
              <a:rPr lang="fr-FR" baseline="0" dirty="0" err="1" smtClean="0"/>
              <a:t>eq</a:t>
            </a:r>
            <a:r>
              <a:rPr lang="fr-FR" baseline="0" dirty="0" smtClean="0"/>
              <a:t> pro/perso (63%) : 71% 35-44 ans ; 72% Parents &lt;= collège / 34% pas d’enfants</a:t>
            </a:r>
          </a:p>
          <a:p>
            <a:r>
              <a:rPr lang="fr-FR" baseline="0" dirty="0" smtClean="0"/>
              <a:t>Meilleure efficacité professionnelle (58%) (65% encadrants, 63% télétravailleurs expérimentés / 53% </a:t>
            </a:r>
            <a:r>
              <a:rPr lang="fr-FR" baseline="0" dirty="0" err="1" smtClean="0"/>
              <a:t>primotélétravailleurs</a:t>
            </a:r>
            <a:r>
              <a:rPr lang="fr-FR" baseline="0" dirty="0" smtClean="0"/>
              <a:t>, 54% employés)</a:t>
            </a:r>
          </a:p>
          <a:p>
            <a:r>
              <a:rPr lang="fr-FR" baseline="0" dirty="0" smtClean="0"/>
              <a:t>Plus d’autonomie (23%) Rennais 31%, &lt;34 ans 30%, employés 26%</a:t>
            </a:r>
            <a:endParaRPr lang="fr-FR" dirty="0" smtClean="0"/>
          </a:p>
          <a:p>
            <a:endParaRPr lang="fr-FR" dirty="0" smtClean="0"/>
          </a:p>
          <a:p>
            <a:endParaRPr lang="fr-FR"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i="1" dirty="0" smtClean="0"/>
              <a:t>Pas de différence entre primo et télétravailleurs expérimentés : à retirer : </a:t>
            </a:r>
            <a:r>
              <a:rPr lang="fr-FR" i="1" dirty="0" err="1" smtClean="0"/>
              <a:t>cf</a:t>
            </a:r>
            <a:r>
              <a:rPr lang="fr-FR" i="1" dirty="0" smtClean="0"/>
              <a:t> efficacité ?</a:t>
            </a:r>
          </a:p>
          <a:p>
            <a:endParaRPr lang="fr-FR" dirty="0"/>
          </a:p>
        </p:txBody>
      </p:sp>
      <p:sp>
        <p:nvSpPr>
          <p:cNvPr id="4" name="Espace réservé du numéro de diapositive 3"/>
          <p:cNvSpPr>
            <a:spLocks noGrp="1"/>
          </p:cNvSpPr>
          <p:nvPr>
            <p:ph type="sldNum" sz="quarter" idx="10"/>
          </p:nvPr>
        </p:nvSpPr>
        <p:spPr/>
        <p:txBody>
          <a:bodyPr/>
          <a:lstStyle/>
          <a:p>
            <a:fld id="{11ED4DFC-B9C7-49DF-A21F-6598E130E1C2}" type="slidenum">
              <a:rPr lang="fr-FR" smtClean="0"/>
              <a:t>22</a:t>
            </a:fld>
            <a:endParaRPr lang="fr-FR"/>
          </a:p>
        </p:txBody>
      </p:sp>
    </p:spTree>
    <p:extLst>
      <p:ext uri="{BB962C8B-B14F-4D97-AF65-F5344CB8AC3E}">
        <p14:creationId xmlns:p14="http://schemas.microsoft.com/office/powerpoint/2010/main" val="42595007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i="1" dirty="0" smtClean="0"/>
              <a:t>Rennes : 44% pas d’espace dédié</a:t>
            </a:r>
            <a:r>
              <a:rPr lang="fr-FR" i="1" baseline="0" dirty="0" smtClean="0"/>
              <a:t> ; 29% isolement</a:t>
            </a:r>
          </a:p>
          <a:p>
            <a:pPr marL="0" marR="0" indent="0" algn="l" defTabSz="914400" rtl="0" eaLnBrk="1" fontAlgn="auto" latinLnBrk="0" hangingPunct="1">
              <a:lnSpc>
                <a:spcPct val="100000"/>
              </a:lnSpc>
              <a:spcBef>
                <a:spcPts val="0"/>
              </a:spcBef>
              <a:spcAft>
                <a:spcPts val="0"/>
              </a:spcAft>
              <a:buClrTx/>
              <a:buSzTx/>
              <a:buFontTx/>
              <a:buNone/>
              <a:tabLst/>
              <a:defRPr/>
            </a:pPr>
            <a:r>
              <a:rPr lang="fr-FR" i="1" baseline="0" dirty="0" smtClean="0"/>
              <a:t>AUE : légèrement plus de « moins de stress et fatigue</a:t>
            </a:r>
            <a:endParaRPr lang="fr-FR" i="1" dirty="0"/>
          </a:p>
        </p:txBody>
      </p:sp>
      <p:sp>
        <p:nvSpPr>
          <p:cNvPr id="4" name="Espace réservé du numéro de diapositive 3"/>
          <p:cNvSpPr>
            <a:spLocks noGrp="1"/>
          </p:cNvSpPr>
          <p:nvPr>
            <p:ph type="sldNum" sz="quarter" idx="10"/>
          </p:nvPr>
        </p:nvSpPr>
        <p:spPr/>
        <p:txBody>
          <a:bodyPr/>
          <a:lstStyle/>
          <a:p>
            <a:fld id="{11ED4DFC-B9C7-49DF-A21F-6598E130E1C2}" type="slidenum">
              <a:rPr lang="fr-FR" smtClean="0"/>
              <a:t>23</a:t>
            </a:fld>
            <a:endParaRPr lang="fr-FR"/>
          </a:p>
        </p:txBody>
      </p:sp>
    </p:spTree>
    <p:extLst>
      <p:ext uri="{BB962C8B-B14F-4D97-AF65-F5344CB8AC3E}">
        <p14:creationId xmlns:p14="http://schemas.microsoft.com/office/powerpoint/2010/main" val="42595007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b="1" kern="1200" dirty="0" smtClean="0">
                <a:solidFill>
                  <a:schemeClr val="tx1"/>
                </a:solidFill>
                <a:effectLst/>
                <a:latin typeface="+mn-lt"/>
                <a:ea typeface="+mn-ea"/>
                <a:cs typeface="+mn-cs"/>
              </a:rPr>
              <a:t>Les principales attentes vis-à-vis de l'employeur sont l'assouplissement des règles du télétravail (44%) et la mise en place du télétravail en dehors du confinement</a:t>
            </a:r>
            <a:r>
              <a:rPr lang="fr-FR" sz="1200" kern="1200" dirty="0" smtClean="0">
                <a:solidFill>
                  <a:schemeClr val="tx1"/>
                </a:solidFill>
                <a:effectLst/>
                <a:latin typeface="+mn-lt"/>
                <a:ea typeface="+mn-ea"/>
                <a:cs typeface="+mn-cs"/>
              </a:rPr>
              <a:t> </a:t>
            </a:r>
            <a:r>
              <a:rPr lang="fr-FR" sz="1200" b="1" kern="1200" dirty="0" smtClean="0">
                <a:solidFill>
                  <a:schemeClr val="tx1"/>
                </a:solidFill>
                <a:effectLst/>
                <a:latin typeface="+mn-lt"/>
                <a:ea typeface="+mn-ea"/>
                <a:cs typeface="+mn-cs"/>
              </a:rPr>
              <a:t>(43%),­ </a:t>
            </a:r>
            <a:r>
              <a:rPr lang="fr-FR" sz="1200" kern="1200" dirty="0" smtClean="0">
                <a:solidFill>
                  <a:schemeClr val="tx1"/>
                </a:solidFill>
                <a:effectLst/>
                <a:latin typeface="+mn-lt"/>
                <a:ea typeface="+mn-ea"/>
                <a:cs typeface="+mn-cs"/>
              </a:rPr>
              <a:t>(34%) des répondants attendent de leurs employeurs un meilleur équipement informatique. </a:t>
            </a:r>
          </a:p>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NB : Les attentes sont encore plus fortes chez les </a:t>
            </a:r>
            <a:r>
              <a:rPr lang="fr-FR" sz="1200" kern="1200" dirty="0" err="1" smtClean="0">
                <a:solidFill>
                  <a:schemeClr val="tx1"/>
                </a:solidFill>
                <a:effectLst/>
                <a:latin typeface="+mn-lt"/>
                <a:ea typeface="+mn-ea"/>
                <a:cs typeface="+mn-cs"/>
              </a:rPr>
              <a:t>primotélétravailleurs</a:t>
            </a:r>
            <a:r>
              <a:rPr lang="fr-FR" sz="1200" kern="1200" dirty="0" smtClean="0">
                <a:solidFill>
                  <a:schemeClr val="tx1"/>
                </a:solidFill>
                <a:effectLst/>
                <a:latin typeface="+mn-lt"/>
                <a:ea typeface="+mn-ea"/>
                <a:cs typeface="+mn-cs"/>
              </a:rPr>
              <a:t>  concernant la mise en place hors confinement (54% contre 29% chez</a:t>
            </a:r>
            <a:r>
              <a:rPr lang="fr-FR" sz="1200" kern="1200" baseline="0" dirty="0" smtClean="0">
                <a:solidFill>
                  <a:schemeClr val="tx1"/>
                </a:solidFill>
                <a:effectLst/>
                <a:latin typeface="+mn-lt"/>
                <a:ea typeface="+mn-ea"/>
                <a:cs typeface="+mn-cs"/>
              </a:rPr>
              <a:t> les expérimentés) et l’équipement informatique (</a:t>
            </a:r>
            <a:r>
              <a:rPr lang="fr-FR" sz="1200" kern="1200" dirty="0" smtClean="0">
                <a:solidFill>
                  <a:schemeClr val="tx1"/>
                </a:solidFill>
                <a:effectLst/>
                <a:latin typeface="+mn-lt"/>
                <a:ea typeface="+mn-ea"/>
                <a:cs typeface="+mn-cs"/>
              </a:rPr>
              <a:t>39% contre 27% chez les expérimentés) </a:t>
            </a:r>
            <a:r>
              <a:rPr lang="fr-FR" sz="1200" i="1" kern="1200" dirty="0" smtClean="0">
                <a:solidFill>
                  <a:schemeClr val="tx1"/>
                </a:solidFill>
                <a:effectLst/>
                <a:latin typeface="+mn-lt"/>
                <a:ea typeface="+mn-ea"/>
                <a:cs typeface="+mn-cs"/>
              </a:rPr>
              <a:t>mais égales concernant l’assouplissement des règles du télétravail. </a:t>
            </a:r>
          </a:p>
          <a:p>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Et (22%) attendent l'élaboration de règles d'usages partagées. </a:t>
            </a:r>
          </a:p>
          <a:p>
            <a:r>
              <a:rPr lang="fr-FR" sz="1200" kern="1200" dirty="0" smtClean="0">
                <a:solidFill>
                  <a:schemeClr val="tx1"/>
                </a:solidFill>
                <a:effectLst/>
                <a:latin typeface="+mn-lt"/>
                <a:ea typeface="+mn-ea"/>
                <a:cs typeface="+mn-cs"/>
              </a:rPr>
              <a:t>Seulement 16% évoquent la formation des managers. </a:t>
            </a:r>
            <a:r>
              <a:rPr lang="fr-FR" sz="1200" i="1" kern="1200" dirty="0" smtClean="0">
                <a:solidFill>
                  <a:schemeClr val="tx1"/>
                </a:solidFill>
                <a:effectLst/>
                <a:latin typeface="+mn-lt"/>
                <a:ea typeface="+mn-ea"/>
                <a:cs typeface="+mn-cs"/>
              </a:rPr>
              <a:t>14% outils adaptés, </a:t>
            </a:r>
          </a:p>
          <a:p>
            <a:r>
              <a:rPr lang="fr-FR" sz="1200" kern="1200" dirty="0" smtClean="0">
                <a:solidFill>
                  <a:schemeClr val="tx1"/>
                </a:solidFill>
                <a:effectLst/>
                <a:latin typeface="+mn-lt"/>
                <a:ea typeface="+mn-ea"/>
                <a:cs typeface="+mn-cs"/>
              </a:rPr>
              <a:t>13 % souhaiteraient pouvoir </a:t>
            </a:r>
            <a:r>
              <a:rPr lang="fr-FR" sz="1200" kern="1200" dirty="0" err="1" smtClean="0">
                <a:solidFill>
                  <a:schemeClr val="tx1"/>
                </a:solidFill>
                <a:effectLst/>
                <a:latin typeface="+mn-lt"/>
                <a:ea typeface="+mn-ea"/>
                <a:cs typeface="+mn-cs"/>
              </a:rPr>
              <a:t>télétravailler</a:t>
            </a:r>
            <a:r>
              <a:rPr lang="fr-FR" sz="1200" kern="1200" dirty="0" smtClean="0">
                <a:solidFill>
                  <a:schemeClr val="tx1"/>
                </a:solidFill>
                <a:effectLst/>
                <a:latin typeface="+mn-lt"/>
                <a:ea typeface="+mn-ea"/>
                <a:cs typeface="+mn-cs"/>
              </a:rPr>
              <a:t> hors du domicile dans un lieu dédié. </a:t>
            </a:r>
            <a:r>
              <a:rPr lang="fr-FR" sz="1200" i="1" kern="1200" dirty="0" smtClean="0">
                <a:solidFill>
                  <a:schemeClr val="tx1"/>
                </a:solidFill>
                <a:effectLst/>
                <a:latin typeface="+mn-lt"/>
                <a:ea typeface="+mn-ea"/>
                <a:cs typeface="+mn-cs"/>
              </a:rPr>
              <a:t>8% formation salariés. </a:t>
            </a:r>
          </a:p>
          <a:p>
            <a:r>
              <a:rPr lang="fr-FR" sz="1200" kern="1200" dirty="0" smtClean="0">
                <a:solidFill>
                  <a:schemeClr val="tx1"/>
                </a:solidFill>
                <a:effectLst/>
                <a:latin typeface="+mn-lt"/>
                <a:ea typeface="+mn-ea"/>
                <a:cs typeface="+mn-cs"/>
              </a:rPr>
              <a:t>Seulement 15% évoquent la formation des managers. </a:t>
            </a:r>
          </a:p>
          <a:p>
            <a:r>
              <a:rPr lang="fr-FR" sz="1200" kern="1200" dirty="0" smtClean="0">
                <a:solidFill>
                  <a:schemeClr val="tx1"/>
                </a:solidFill>
                <a:effectLst/>
                <a:latin typeface="+mn-lt"/>
                <a:ea typeface="+mn-ea"/>
                <a:cs typeface="+mn-cs"/>
              </a:rPr>
              <a:t>13 % souhaiteraient pouvoir </a:t>
            </a:r>
            <a:r>
              <a:rPr lang="fr-FR" sz="1200" kern="1200" dirty="0" err="1" smtClean="0">
                <a:solidFill>
                  <a:schemeClr val="tx1"/>
                </a:solidFill>
                <a:effectLst/>
                <a:latin typeface="+mn-lt"/>
                <a:ea typeface="+mn-ea"/>
                <a:cs typeface="+mn-cs"/>
              </a:rPr>
              <a:t>télétravailler</a:t>
            </a:r>
            <a:r>
              <a:rPr lang="fr-FR" sz="1200" kern="1200" dirty="0" smtClean="0">
                <a:solidFill>
                  <a:schemeClr val="tx1"/>
                </a:solidFill>
                <a:effectLst/>
                <a:latin typeface="+mn-lt"/>
                <a:ea typeface="+mn-ea"/>
                <a:cs typeface="+mn-cs"/>
              </a:rPr>
              <a:t> hors du domicile dans un lieu dédié. </a:t>
            </a:r>
          </a:p>
          <a:p>
            <a:pPr lvl="0"/>
            <a:endParaRPr lang="fr-FR" sz="1200" i="1" kern="1200" dirty="0" smtClean="0">
              <a:solidFill>
                <a:schemeClr val="tx1"/>
              </a:solidFill>
              <a:effectLst/>
              <a:latin typeface="+mn-lt"/>
              <a:ea typeface="+mn-ea"/>
              <a:cs typeface="+mn-cs"/>
            </a:endParaRPr>
          </a:p>
          <a:p>
            <a:pPr lvl="0"/>
            <a:r>
              <a:rPr lang="fr-FR" sz="1200" i="1" kern="1200" dirty="0" smtClean="0">
                <a:solidFill>
                  <a:schemeClr val="tx1"/>
                </a:solidFill>
                <a:effectLst/>
                <a:latin typeface="+mn-lt"/>
                <a:ea typeface="+mn-ea"/>
                <a:cs typeface="+mn-cs"/>
              </a:rPr>
              <a:t>6.9%affirmaient que le logement ne permettait pas de </a:t>
            </a:r>
            <a:r>
              <a:rPr lang="fr-FR" sz="1200" i="1" kern="1200" dirty="0" err="1" smtClean="0">
                <a:solidFill>
                  <a:schemeClr val="tx1"/>
                </a:solidFill>
                <a:effectLst/>
                <a:latin typeface="+mn-lt"/>
                <a:ea typeface="+mn-ea"/>
                <a:cs typeface="+mn-cs"/>
              </a:rPr>
              <a:t>télétravailler</a:t>
            </a:r>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1/3 33% répondants intéressés par une adaptation des horaires (35% pas intéressés (6% certainement pas), 21% déjà libre horaires, 11% ne sait pas)</a:t>
            </a:r>
          </a:p>
          <a:p>
            <a:r>
              <a:rPr lang="fr-FR" sz="1200" kern="1200" dirty="0" smtClean="0">
                <a:solidFill>
                  <a:schemeClr val="tx1"/>
                </a:solidFill>
                <a:effectLst/>
                <a:latin typeface="+mn-lt"/>
                <a:ea typeface="+mn-ea"/>
                <a:cs typeface="+mn-cs"/>
              </a:rPr>
              <a:t>Pas de différence selon lieu d'habitation</a:t>
            </a:r>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85% n'ont pas d'autre attente de changement. </a:t>
            </a:r>
          </a:p>
          <a:p>
            <a:r>
              <a:rPr lang="fr-FR" sz="1200" kern="1200" dirty="0" smtClean="0">
                <a:solidFill>
                  <a:schemeClr val="tx1"/>
                </a:solidFill>
                <a:effectLst/>
                <a:latin typeface="+mn-lt"/>
                <a:ea typeface="+mn-ea"/>
                <a:cs typeface="+mn-cs"/>
              </a:rPr>
              <a:t>Parmi les 15% qui attendent des changements : les réponses qui reviennent le plus concernent : </a:t>
            </a:r>
          </a:p>
          <a:p>
            <a:pPr lvl="0"/>
            <a:r>
              <a:rPr lang="fr-FR" sz="1200" kern="1200" dirty="0" smtClean="0">
                <a:solidFill>
                  <a:schemeClr val="tx1"/>
                </a:solidFill>
                <a:effectLst/>
                <a:latin typeface="+mn-lt"/>
                <a:ea typeface="+mn-ea"/>
                <a:cs typeface="+mn-cs"/>
              </a:rPr>
              <a:t>L'accès/ les modalités de télétravail (28)</a:t>
            </a:r>
          </a:p>
          <a:p>
            <a:pPr lvl="0"/>
            <a:r>
              <a:rPr lang="fr-FR" sz="1200" kern="1200" dirty="0" smtClean="0">
                <a:solidFill>
                  <a:schemeClr val="tx1"/>
                </a:solidFill>
                <a:effectLst/>
                <a:latin typeface="+mn-lt"/>
                <a:ea typeface="+mn-ea"/>
                <a:cs typeface="+mn-cs"/>
              </a:rPr>
              <a:t>L'organisation des horaires (25)</a:t>
            </a:r>
          </a:p>
          <a:p>
            <a:pPr lvl="0"/>
            <a:r>
              <a:rPr lang="fr-FR" sz="1200" kern="1200" dirty="0" smtClean="0">
                <a:solidFill>
                  <a:schemeClr val="tx1"/>
                </a:solidFill>
                <a:effectLst/>
                <a:latin typeface="+mn-lt"/>
                <a:ea typeface="+mn-ea"/>
                <a:cs typeface="+mn-cs"/>
              </a:rPr>
              <a:t>Le temps partiel (25)</a:t>
            </a:r>
          </a:p>
          <a:p>
            <a:pPr lvl="0"/>
            <a:r>
              <a:rPr lang="fr-FR" sz="1200" kern="1200" dirty="0" smtClean="0">
                <a:solidFill>
                  <a:schemeClr val="tx1"/>
                </a:solidFill>
                <a:effectLst/>
                <a:latin typeface="+mn-lt"/>
                <a:ea typeface="+mn-ea"/>
                <a:cs typeface="+mn-cs"/>
              </a:rPr>
              <a:t>Les nouveaux usages (</a:t>
            </a:r>
            <a:r>
              <a:rPr lang="fr-FR" sz="1200" kern="1200" dirty="0" err="1" smtClean="0">
                <a:solidFill>
                  <a:schemeClr val="tx1"/>
                </a:solidFill>
                <a:effectLst/>
                <a:latin typeface="+mn-lt"/>
                <a:ea typeface="+mn-ea"/>
                <a:cs typeface="+mn-cs"/>
              </a:rPr>
              <a:t>visio</a:t>
            </a:r>
            <a:r>
              <a:rPr lang="fr-FR" sz="1200" kern="1200" dirty="0" smtClean="0">
                <a:solidFill>
                  <a:schemeClr val="tx1"/>
                </a:solidFill>
                <a:effectLst/>
                <a:latin typeface="+mn-lt"/>
                <a:ea typeface="+mn-ea"/>
                <a:cs typeface="+mn-cs"/>
              </a:rPr>
              <a:t>, dématérialisation…) (18)</a:t>
            </a:r>
          </a:p>
          <a:p>
            <a:pPr lvl="0"/>
            <a:r>
              <a:rPr lang="fr-FR" sz="1200" kern="1200" dirty="0" smtClean="0">
                <a:solidFill>
                  <a:schemeClr val="tx1"/>
                </a:solidFill>
                <a:effectLst/>
                <a:latin typeface="+mn-lt"/>
                <a:ea typeface="+mn-ea"/>
                <a:cs typeface="+mn-cs"/>
              </a:rPr>
              <a:t>La baisse du temps de travail (13)</a:t>
            </a:r>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kern="1200" dirty="0" smtClean="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11ED4DFC-B9C7-49DF-A21F-6598E130E1C2}" type="slidenum">
              <a:rPr lang="fr-FR" smtClean="0"/>
              <a:t>24</a:t>
            </a:fld>
            <a:endParaRPr lang="fr-FR"/>
          </a:p>
        </p:txBody>
      </p:sp>
    </p:spTree>
    <p:extLst>
      <p:ext uri="{BB962C8B-B14F-4D97-AF65-F5344CB8AC3E}">
        <p14:creationId xmlns:p14="http://schemas.microsoft.com/office/powerpoint/2010/main" val="42595007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i="0" kern="1200" baseline="0" dirty="0" smtClean="0">
                <a:solidFill>
                  <a:schemeClr val="tx1"/>
                </a:solidFill>
                <a:effectLst/>
                <a:latin typeface="+mn-lt"/>
                <a:ea typeface="+mn-ea"/>
                <a:cs typeface="+mn-cs"/>
              </a:rPr>
              <a:t>Le confinement a accéléré le passage au télétravail de nouvelles personnes et de nouveaux employeurs.</a:t>
            </a:r>
          </a:p>
          <a:p>
            <a:pPr marL="0" marR="0" indent="0" algn="l" defTabSz="914400" rtl="0" eaLnBrk="1" fontAlgn="auto" latinLnBrk="0" hangingPunct="1">
              <a:lnSpc>
                <a:spcPct val="100000"/>
              </a:lnSpc>
              <a:spcBef>
                <a:spcPts val="0"/>
              </a:spcBef>
              <a:spcAft>
                <a:spcPts val="0"/>
              </a:spcAft>
              <a:buClrTx/>
              <a:buSzTx/>
              <a:buFontTx/>
              <a:buNone/>
              <a:tabLst/>
              <a:defRPr/>
            </a:pPr>
            <a:r>
              <a:rPr lang="fr-FR" sz="1200" b="1" i="0" kern="1200" baseline="0" dirty="0" smtClean="0">
                <a:solidFill>
                  <a:schemeClr val="tx1"/>
                </a:solidFill>
                <a:effectLst/>
                <a:latin typeface="+mn-lt"/>
                <a:ea typeface="+mn-ea"/>
                <a:cs typeface="+mn-cs"/>
              </a:rPr>
              <a:t>Parmi les télétravailleurs de demain, une majorité seront des </a:t>
            </a:r>
            <a:r>
              <a:rPr lang="fr-FR" sz="1200" b="1" i="0" kern="1200" baseline="0" dirty="0" err="1" smtClean="0">
                <a:solidFill>
                  <a:schemeClr val="tx1"/>
                </a:solidFill>
                <a:effectLst/>
                <a:latin typeface="+mn-lt"/>
                <a:ea typeface="+mn-ea"/>
                <a:cs typeface="+mn-cs"/>
              </a:rPr>
              <a:t>primotélétravailleurs</a:t>
            </a:r>
            <a:r>
              <a:rPr lang="fr-FR" sz="1200" b="1" i="0" kern="1200" baseline="0" dirty="0" smtClean="0">
                <a:solidFill>
                  <a:schemeClr val="tx1"/>
                </a:solidFill>
                <a:effectLst/>
                <a:latin typeface="+mn-lt"/>
                <a:ea typeface="+mn-ea"/>
                <a:cs typeface="+mn-cs"/>
              </a:rPr>
              <a:t>,</a:t>
            </a:r>
            <a:r>
              <a:rPr lang="fr-FR" sz="1200" i="0" kern="1200" baseline="0" dirty="0" smtClean="0">
                <a:solidFill>
                  <a:schemeClr val="tx1"/>
                </a:solidFill>
                <a:effectLst/>
                <a:latin typeface="+mn-lt"/>
                <a:ea typeface="+mn-ea"/>
                <a:cs typeface="+mn-cs"/>
              </a:rPr>
              <a:t> qui ont découvert le télétravail pendant la crise </a:t>
            </a:r>
            <a:r>
              <a:rPr lang="fr-FR" sz="1200" i="1" kern="1200" baseline="0" dirty="0" smtClean="0">
                <a:solidFill>
                  <a:schemeClr val="tx1"/>
                </a:solidFill>
                <a:effectLst/>
                <a:latin typeface="+mn-lt"/>
                <a:ea typeface="+mn-ea"/>
                <a:cs typeface="+mn-cs"/>
              </a:rPr>
              <a:t>(54% contre 46% de télétravailleurs expérimentés)</a:t>
            </a:r>
          </a:p>
          <a:p>
            <a:pPr marL="0" marR="0" indent="0" algn="l" defTabSz="914400" rtl="0" eaLnBrk="1" fontAlgn="auto" latinLnBrk="0" hangingPunct="1">
              <a:lnSpc>
                <a:spcPct val="100000"/>
              </a:lnSpc>
              <a:spcBef>
                <a:spcPts val="0"/>
              </a:spcBef>
              <a:spcAft>
                <a:spcPts val="0"/>
              </a:spcAft>
              <a:buClrTx/>
              <a:buSzTx/>
              <a:buFontTx/>
              <a:buNone/>
              <a:tabLst/>
              <a:defRPr/>
            </a:pPr>
            <a:r>
              <a:rPr lang="fr-FR" sz="1200" b="1" i="1" kern="1200" baseline="0" dirty="0" smtClean="0">
                <a:solidFill>
                  <a:schemeClr val="tx1"/>
                </a:solidFill>
                <a:effectLst/>
                <a:latin typeface="+mn-lt"/>
                <a:ea typeface="+mn-ea"/>
                <a:cs typeface="+mn-cs"/>
              </a:rPr>
              <a:t>Parmi ces </a:t>
            </a:r>
            <a:r>
              <a:rPr lang="fr-FR" sz="1200" b="1" i="1" kern="1200" baseline="0" dirty="0" err="1" smtClean="0">
                <a:solidFill>
                  <a:schemeClr val="tx1"/>
                </a:solidFill>
                <a:effectLst/>
                <a:latin typeface="+mn-lt"/>
                <a:ea typeface="+mn-ea"/>
                <a:cs typeface="+mn-cs"/>
              </a:rPr>
              <a:t>primotélétravailleurs</a:t>
            </a:r>
            <a:r>
              <a:rPr lang="fr-FR" sz="1200" b="1" i="1" kern="1200" baseline="0" dirty="0" smtClean="0">
                <a:solidFill>
                  <a:schemeClr val="tx1"/>
                </a:solidFill>
                <a:effectLst/>
                <a:latin typeface="+mn-lt"/>
                <a:ea typeface="+mn-ea"/>
                <a:cs typeface="+mn-cs"/>
              </a:rPr>
              <a:t>, 1/3 travaillent dans des entreprises où il n’y avait pas de télétravail. </a:t>
            </a:r>
            <a:r>
              <a:rPr lang="fr-FR" sz="1200" b="0" i="1" kern="1200" baseline="0" dirty="0" smtClean="0">
                <a:solidFill>
                  <a:schemeClr val="tx1"/>
                </a:solidFill>
                <a:effectLst/>
                <a:latin typeface="+mn-lt"/>
                <a:ea typeface="+mn-ea"/>
                <a:cs typeface="+mn-cs"/>
              </a:rPr>
              <a:t>(proportionnellement + d’entreprises entre 11 et 250 salariés)</a:t>
            </a:r>
          </a:p>
          <a:p>
            <a:endParaRPr lang="fr-FR" dirty="0"/>
          </a:p>
        </p:txBody>
      </p:sp>
      <p:sp>
        <p:nvSpPr>
          <p:cNvPr id="4" name="Espace réservé du numéro de diapositive 3"/>
          <p:cNvSpPr>
            <a:spLocks noGrp="1"/>
          </p:cNvSpPr>
          <p:nvPr>
            <p:ph type="sldNum" sz="quarter" idx="10"/>
          </p:nvPr>
        </p:nvSpPr>
        <p:spPr/>
        <p:txBody>
          <a:bodyPr/>
          <a:lstStyle/>
          <a:p>
            <a:fld id="{11ED4DFC-B9C7-49DF-A21F-6598E130E1C2}" type="slidenum">
              <a:rPr lang="fr-FR" smtClean="0"/>
              <a:t>25</a:t>
            </a:fld>
            <a:endParaRPr lang="fr-FR"/>
          </a:p>
        </p:txBody>
      </p:sp>
    </p:spTree>
    <p:extLst>
      <p:ext uri="{BB962C8B-B14F-4D97-AF65-F5344CB8AC3E}">
        <p14:creationId xmlns:p14="http://schemas.microsoft.com/office/powerpoint/2010/main" val="42595007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1ED4DFC-B9C7-49DF-A21F-6598E130E1C2}" type="slidenum">
              <a:rPr lang="fr-FR" smtClean="0"/>
              <a:t>26</a:t>
            </a:fld>
            <a:endParaRPr lang="fr-FR"/>
          </a:p>
        </p:txBody>
      </p:sp>
    </p:spTree>
    <p:extLst>
      <p:ext uri="{BB962C8B-B14F-4D97-AF65-F5344CB8AC3E}">
        <p14:creationId xmlns:p14="http://schemas.microsoft.com/office/powerpoint/2010/main" val="12457775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1ED4DFC-B9C7-49DF-A21F-6598E130E1C2}" type="slidenum">
              <a:rPr lang="fr-FR" smtClean="0"/>
              <a:t>3</a:t>
            </a:fld>
            <a:endParaRPr lang="fr-FR"/>
          </a:p>
        </p:txBody>
      </p:sp>
    </p:spTree>
    <p:extLst>
      <p:ext uri="{BB962C8B-B14F-4D97-AF65-F5344CB8AC3E}">
        <p14:creationId xmlns:p14="http://schemas.microsoft.com/office/powerpoint/2010/main" val="10524109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1 086 771 habitants (INSEE 2016)</a:t>
            </a:r>
          </a:p>
          <a:p>
            <a:endParaRPr lang="fr-FR" dirty="0"/>
          </a:p>
        </p:txBody>
      </p:sp>
      <p:sp>
        <p:nvSpPr>
          <p:cNvPr id="4" name="Espace réservé du numéro de diapositive 3"/>
          <p:cNvSpPr>
            <a:spLocks noGrp="1"/>
          </p:cNvSpPr>
          <p:nvPr>
            <p:ph type="sldNum" sz="quarter" idx="10"/>
          </p:nvPr>
        </p:nvSpPr>
        <p:spPr/>
        <p:txBody>
          <a:bodyPr/>
          <a:lstStyle/>
          <a:p>
            <a:fld id="{11ED4DFC-B9C7-49DF-A21F-6598E130E1C2}" type="slidenum">
              <a:rPr lang="fr-FR" smtClean="0"/>
              <a:t>4</a:t>
            </a:fld>
            <a:endParaRPr lang="fr-FR"/>
          </a:p>
        </p:txBody>
      </p:sp>
    </p:spTree>
    <p:extLst>
      <p:ext uri="{BB962C8B-B14F-4D97-AF65-F5344CB8AC3E}">
        <p14:creationId xmlns:p14="http://schemas.microsoft.com/office/powerpoint/2010/main" val="10524109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just"/>
            <a:r>
              <a:rPr lang="fr-FR" dirty="0" smtClean="0"/>
              <a:t>L’enquête a été diffusée pendant 1 mois</a:t>
            </a:r>
            <a:r>
              <a:rPr lang="fr-FR" baseline="0" dirty="0" smtClean="0"/>
              <a:t> au moment du confinement. </a:t>
            </a:r>
            <a:endParaRPr lang="fr-FR" strike="sngStrike" baseline="0" dirty="0" smtClean="0"/>
          </a:p>
          <a:p>
            <a:pPr algn="just"/>
            <a:r>
              <a:rPr lang="fr-FR" sz="1200" dirty="0" smtClean="0">
                <a:solidFill>
                  <a:srgbClr val="0AA3C6"/>
                </a:solidFill>
                <a:cs typeface="Calibri Light" panose="020F0302020204030204" pitchFamily="34" charset="0"/>
              </a:rPr>
              <a:t>Cette enquête</a:t>
            </a:r>
            <a:r>
              <a:rPr lang="fr-FR" sz="1200" baseline="0" dirty="0" smtClean="0">
                <a:solidFill>
                  <a:srgbClr val="0AA3C6"/>
                </a:solidFill>
                <a:cs typeface="Calibri Light" panose="020F0302020204030204" pitchFamily="34" charset="0"/>
              </a:rPr>
              <a:t> n’est pas un sondage : elle n’a pas été adressée à un</a:t>
            </a:r>
            <a:r>
              <a:rPr lang="fr-FR" sz="1200" dirty="0" smtClean="0">
                <a:solidFill>
                  <a:srgbClr val="0AA3C6"/>
                </a:solidFill>
                <a:cs typeface="Calibri Light" panose="020F0302020204030204" pitchFamily="34" charset="0"/>
              </a:rPr>
              <a:t> échantillon représentatif de l’ensemble des salariés du territoire. Il peut donc y avoir des biais de représentativité.</a:t>
            </a:r>
            <a:r>
              <a:rPr lang="fr-FR" sz="1200" baseline="0" dirty="0" smtClean="0">
                <a:solidFill>
                  <a:srgbClr val="0AA3C6"/>
                </a:solidFill>
                <a:cs typeface="Calibri Light" panose="020F0302020204030204" pitchFamily="34" charset="0"/>
              </a:rPr>
              <a:t> Les pourcentages présentés sont toujours par rapport au nombre de répondants, et ne peuvent pas être extrapolés au niveau des habitants ou salariés du territoire. Autant que possible, nous avons également présenté des pourcentages par typologie de répondants : Public/ privé, fonction du répondant, âge, sexe, lieu de résidence…</a:t>
            </a:r>
            <a:endParaRPr lang="fr-FR" sz="1200" baseline="0" dirty="0" smtClean="0"/>
          </a:p>
          <a:p>
            <a:pPr marL="171450" indent="-171450">
              <a:buFontTx/>
              <a:buChar char="-"/>
            </a:pPr>
            <a:endParaRPr lang="fr-FR" sz="1200" dirty="0" smtClean="0"/>
          </a:p>
        </p:txBody>
      </p:sp>
      <p:sp>
        <p:nvSpPr>
          <p:cNvPr id="4" name="Espace réservé du numéro de diapositive 3"/>
          <p:cNvSpPr>
            <a:spLocks noGrp="1"/>
          </p:cNvSpPr>
          <p:nvPr>
            <p:ph type="sldNum" sz="quarter" idx="10"/>
          </p:nvPr>
        </p:nvSpPr>
        <p:spPr/>
        <p:txBody>
          <a:bodyPr/>
          <a:lstStyle/>
          <a:p>
            <a:fld id="{11ED4DFC-B9C7-49DF-A21F-6598E130E1C2}" type="slidenum">
              <a:rPr lang="fr-FR" smtClean="0"/>
              <a:t>5</a:t>
            </a:fld>
            <a:endParaRPr lang="fr-FR"/>
          </a:p>
        </p:txBody>
      </p:sp>
    </p:spTree>
    <p:extLst>
      <p:ext uri="{BB962C8B-B14F-4D97-AF65-F5344CB8AC3E}">
        <p14:creationId xmlns:p14="http://schemas.microsoft.com/office/powerpoint/2010/main" val="1510876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just"/>
            <a:r>
              <a:rPr lang="fr-FR" sz="1200" b="0" dirty="0" smtClean="0">
                <a:cs typeface="Calibri Light" panose="020F0302020204030204" pitchFamily="34" charset="0"/>
              </a:rPr>
              <a:t>Il y a eu </a:t>
            </a:r>
            <a:r>
              <a:rPr lang="fr-FR" sz="1200" b="1" dirty="0" smtClean="0">
                <a:cs typeface="Calibri Light" panose="020F0302020204030204" pitchFamily="34" charset="0"/>
              </a:rPr>
              <a:t>2188 répondants exactement </a:t>
            </a:r>
            <a:r>
              <a:rPr lang="fr-FR" sz="1200" b="0" dirty="0" smtClean="0">
                <a:cs typeface="Calibri Light" panose="020F0302020204030204" pitchFamily="34" charset="0"/>
              </a:rPr>
              <a:t>avec</a:t>
            </a:r>
            <a:r>
              <a:rPr lang="fr-FR" sz="1200" b="0" baseline="0" dirty="0" smtClean="0">
                <a:cs typeface="Calibri Light" panose="020F0302020204030204" pitchFamily="34" charset="0"/>
              </a:rPr>
              <a:t> des</a:t>
            </a:r>
            <a:r>
              <a:rPr lang="fr-FR" sz="1200" b="0" dirty="0" smtClean="0">
                <a:cs typeface="Calibri Light" panose="020F0302020204030204" pitchFamily="34" charset="0"/>
              </a:rPr>
              <a:t> </a:t>
            </a:r>
            <a:r>
              <a:rPr lang="fr-FR" sz="1200" baseline="0" dirty="0" smtClean="0">
                <a:solidFill>
                  <a:srgbClr val="0AA3C6"/>
                </a:solidFill>
                <a:cs typeface="Calibri Light" panose="020F0302020204030204" pitchFamily="34" charset="0"/>
              </a:rPr>
              <a:t>profils variés, ce qui témoigne de la</a:t>
            </a:r>
            <a:r>
              <a:rPr lang="fr-FR" sz="1200" dirty="0" smtClean="0">
                <a:solidFill>
                  <a:srgbClr val="0AA3C6"/>
                </a:solidFill>
                <a:cs typeface="Calibri Light" panose="020F0302020204030204" pitchFamily="34" charset="0"/>
              </a:rPr>
              <a:t> diversité de profils en télétravail pendant la crise.</a:t>
            </a:r>
          </a:p>
          <a:p>
            <a:pPr marL="0" marR="0" indent="0" algn="just" defTabSz="914400" rtl="0" eaLnBrk="1" fontAlgn="auto" latinLnBrk="0" hangingPunct="1">
              <a:lnSpc>
                <a:spcPct val="100000"/>
              </a:lnSpc>
              <a:spcBef>
                <a:spcPts val="0"/>
              </a:spcBef>
              <a:spcAft>
                <a:spcPts val="0"/>
              </a:spcAft>
              <a:buClrTx/>
              <a:buSzTx/>
              <a:buFontTx/>
              <a:buNone/>
              <a:tabLst/>
              <a:defRPr/>
            </a:pPr>
            <a:r>
              <a:rPr lang="fr-FR" sz="1200" dirty="0" smtClean="0">
                <a:solidFill>
                  <a:srgbClr val="0AA3C6"/>
                </a:solidFill>
                <a:cs typeface="Calibri Light" panose="020F0302020204030204" pitchFamily="34" charset="0"/>
              </a:rPr>
              <a:t>Le profil des répondants n’est pas représentatif des </a:t>
            </a:r>
            <a:r>
              <a:rPr lang="fr-FR" sz="1200" b="1" dirty="0" smtClean="0">
                <a:solidFill>
                  <a:srgbClr val="0AA3C6"/>
                </a:solidFill>
                <a:cs typeface="Calibri Light" panose="020F0302020204030204" pitchFamily="34" charset="0"/>
              </a:rPr>
              <a:t>salariés du territoire</a:t>
            </a:r>
            <a:r>
              <a:rPr lang="fr-FR" sz="1200" dirty="0" smtClean="0">
                <a:solidFill>
                  <a:srgbClr val="0AA3C6"/>
                </a:solidFill>
                <a:cs typeface="Calibri Light" panose="020F0302020204030204" pitchFamily="34" charset="0"/>
              </a:rPr>
              <a:t>, et ne correspond pas non plus au profil type des télétravailleurs « avant » </a:t>
            </a:r>
            <a:r>
              <a:rPr lang="fr-FR" sz="1200" dirty="0" err="1" smtClean="0">
                <a:solidFill>
                  <a:srgbClr val="0AA3C6"/>
                </a:solidFill>
                <a:cs typeface="Calibri Light" panose="020F0302020204030204" pitchFamily="34" charset="0"/>
              </a:rPr>
              <a:t>Covid</a:t>
            </a:r>
            <a:endParaRPr lang="fr-FR" sz="1200" dirty="0" smtClean="0">
              <a:solidFill>
                <a:srgbClr val="0AA3C6"/>
              </a:solidFill>
              <a:cs typeface="Calibri Light" panose="020F0302020204030204" pitchFamily="34" charset="0"/>
            </a:endParaRPr>
          </a:p>
          <a:p>
            <a:pPr marL="171450" marR="0" indent="-171450" algn="just" defTabSz="914400" rtl="0" eaLnBrk="1" fontAlgn="auto" latinLnBrk="0" hangingPunct="1">
              <a:lnSpc>
                <a:spcPct val="100000"/>
              </a:lnSpc>
              <a:spcBef>
                <a:spcPts val="0"/>
              </a:spcBef>
              <a:spcAft>
                <a:spcPts val="0"/>
              </a:spcAft>
              <a:buClrTx/>
              <a:buSzTx/>
              <a:buFontTx/>
              <a:buChar char="-"/>
              <a:tabLst/>
              <a:defRPr/>
            </a:pPr>
            <a:r>
              <a:rPr lang="fr-FR" sz="1200" b="1" dirty="0" smtClean="0">
                <a:cs typeface="Calibri Light" panose="020F0302020204030204" pitchFamily="34" charset="0"/>
              </a:rPr>
              <a:t>Surreprésentation des femmes : 65% (contre 52% </a:t>
            </a:r>
            <a:r>
              <a:rPr lang="fr-FR" sz="1200" b="0" dirty="0" smtClean="0">
                <a:cs typeface="Calibri Light" panose="020F0302020204030204" pitchFamily="34" charset="0"/>
              </a:rPr>
              <a:t>population </a:t>
            </a:r>
            <a:r>
              <a:rPr lang="fr-FR" sz="1200" b="0" dirty="0" smtClean="0">
                <a:cs typeface="Calibri Light" panose="020F0302020204030204" pitchFamily="34" charset="0"/>
              </a:rPr>
              <a:t>active 35 INSEE 2016)</a:t>
            </a:r>
          </a:p>
          <a:p>
            <a:pPr marL="171450" marR="0" indent="-171450" algn="just" defTabSz="914400" rtl="0" eaLnBrk="1" fontAlgn="auto" latinLnBrk="0" hangingPunct="1">
              <a:lnSpc>
                <a:spcPct val="100000"/>
              </a:lnSpc>
              <a:spcBef>
                <a:spcPts val="0"/>
              </a:spcBef>
              <a:spcAft>
                <a:spcPts val="0"/>
              </a:spcAft>
              <a:buClrTx/>
              <a:buSzTx/>
              <a:buFontTx/>
              <a:buChar char="-"/>
              <a:tabLst/>
              <a:defRPr/>
            </a:pPr>
            <a:r>
              <a:rPr lang="fr-FR" sz="1200" b="1" dirty="0" smtClean="0">
                <a:cs typeface="Calibri Light" panose="020F0302020204030204" pitchFamily="34" charset="0"/>
              </a:rPr>
              <a:t>Sur représentation des cadres </a:t>
            </a:r>
            <a:r>
              <a:rPr lang="fr-FR" sz="1200" b="0" dirty="0" smtClean="0">
                <a:cs typeface="Calibri Light" panose="020F0302020204030204" pitchFamily="34" charset="0"/>
              </a:rPr>
              <a:t>ou profession </a:t>
            </a:r>
            <a:r>
              <a:rPr lang="fr-FR" sz="1200" b="0" dirty="0" err="1" smtClean="0">
                <a:cs typeface="Calibri Light" panose="020F0302020204030204" pitchFamily="34" charset="0"/>
              </a:rPr>
              <a:t>intel</a:t>
            </a:r>
            <a:r>
              <a:rPr lang="fr-FR" sz="1200" b="0" dirty="0" smtClean="0">
                <a:cs typeface="Calibri Light" panose="020F0302020204030204" pitchFamily="34" charset="0"/>
              </a:rPr>
              <a:t>. Supérieures (</a:t>
            </a:r>
            <a:r>
              <a:rPr lang="fr-FR" sz="1200" b="1" dirty="0" smtClean="0">
                <a:cs typeface="Calibri Light" panose="020F0302020204030204" pitchFamily="34" charset="0"/>
              </a:rPr>
              <a:t>56% contre 17,5%</a:t>
            </a:r>
            <a:r>
              <a:rPr lang="fr-FR" sz="1200" b="1" baseline="0" dirty="0" smtClean="0">
                <a:cs typeface="Calibri Light" panose="020F0302020204030204" pitchFamily="34" charset="0"/>
              </a:rPr>
              <a:t> </a:t>
            </a:r>
            <a:r>
              <a:rPr lang="fr-FR" sz="1200" b="1" dirty="0" smtClean="0">
                <a:cs typeface="Calibri Light" panose="020F0302020204030204" pitchFamily="34" charset="0"/>
              </a:rPr>
              <a:t>sur le</a:t>
            </a:r>
            <a:r>
              <a:rPr lang="fr-FR" sz="1200" b="1" baseline="0" dirty="0" smtClean="0">
                <a:cs typeface="Calibri Light" panose="020F0302020204030204" pitchFamily="34" charset="0"/>
              </a:rPr>
              <a:t> département </a:t>
            </a:r>
            <a:r>
              <a:rPr lang="fr-FR" sz="1200" b="0" baseline="0" dirty="0" smtClean="0">
                <a:cs typeface="Calibri Light" panose="020F0302020204030204" pitchFamily="34" charset="0"/>
              </a:rPr>
              <a:t>INSEE 2016</a:t>
            </a:r>
            <a:r>
              <a:rPr lang="fr-FR" sz="1200" b="0" dirty="0" smtClean="0">
                <a:cs typeface="Calibri Light" panose="020F0302020204030204" pitchFamily="34" charset="0"/>
              </a:rPr>
              <a:t>) </a:t>
            </a:r>
          </a:p>
          <a:p>
            <a:pPr marL="171450" marR="0" indent="-171450" algn="just" defTabSz="914400" rtl="0" eaLnBrk="1" fontAlgn="auto" latinLnBrk="0" hangingPunct="1">
              <a:lnSpc>
                <a:spcPct val="100000"/>
              </a:lnSpc>
              <a:spcBef>
                <a:spcPts val="0"/>
              </a:spcBef>
              <a:spcAft>
                <a:spcPts val="0"/>
              </a:spcAft>
              <a:buClrTx/>
              <a:buSzTx/>
              <a:buFontTx/>
              <a:buChar char="-"/>
              <a:tabLst/>
              <a:defRPr/>
            </a:pPr>
            <a:r>
              <a:rPr lang="fr-FR" sz="1200" b="0" dirty="0" smtClean="0">
                <a:cs typeface="Calibri Light" panose="020F0302020204030204" pitchFamily="34" charset="0"/>
              </a:rPr>
              <a:t>Sur représentation des agents du </a:t>
            </a:r>
            <a:r>
              <a:rPr lang="fr-FR" sz="1200" b="1" kern="1200" dirty="0" smtClean="0">
                <a:solidFill>
                  <a:schemeClr val="tx1"/>
                </a:solidFill>
                <a:effectLst/>
                <a:latin typeface="+mn-lt"/>
                <a:ea typeface="+mn-ea"/>
                <a:cs typeface="+mn-cs"/>
              </a:rPr>
              <a:t>public (47% contre 31,5%</a:t>
            </a:r>
            <a:r>
              <a:rPr lang="fr-FR" sz="1200" b="1" kern="1200" baseline="0" dirty="0" smtClean="0">
                <a:solidFill>
                  <a:schemeClr val="tx1"/>
                </a:solidFill>
                <a:effectLst/>
                <a:latin typeface="+mn-lt"/>
                <a:ea typeface="+mn-ea"/>
                <a:cs typeface="+mn-cs"/>
              </a:rPr>
              <a:t> sur le département </a:t>
            </a:r>
            <a:r>
              <a:rPr lang="fr-FR" sz="1200" b="0" kern="1200" baseline="0" dirty="0" smtClean="0">
                <a:solidFill>
                  <a:schemeClr val="tx1"/>
                </a:solidFill>
                <a:effectLst/>
                <a:latin typeface="+mn-lt"/>
                <a:ea typeface="+mn-ea"/>
                <a:cs typeface="+mn-cs"/>
              </a:rPr>
              <a:t>INSEE 2016)</a:t>
            </a:r>
          </a:p>
          <a:p>
            <a:pPr marL="171450" marR="0" indent="-171450" algn="just" defTabSz="914400" rtl="0" eaLnBrk="1" fontAlgn="auto" latinLnBrk="0" hangingPunct="1">
              <a:lnSpc>
                <a:spcPct val="100000"/>
              </a:lnSpc>
              <a:spcBef>
                <a:spcPts val="0"/>
              </a:spcBef>
              <a:spcAft>
                <a:spcPts val="0"/>
              </a:spcAft>
              <a:buClrTx/>
              <a:buSzTx/>
              <a:buFontTx/>
              <a:buChar char="-"/>
              <a:tabLst/>
              <a:defRPr/>
            </a:pPr>
            <a:r>
              <a:rPr lang="fr-FR" sz="1200" b="0" dirty="0" smtClean="0">
                <a:cs typeface="Calibri Light" panose="020F0302020204030204" pitchFamily="34" charset="0"/>
              </a:rPr>
              <a:t>Sur représentation </a:t>
            </a:r>
            <a:r>
              <a:rPr lang="fr-FR" sz="1200" dirty="0" smtClean="0">
                <a:solidFill>
                  <a:srgbClr val="0AA3C6"/>
                </a:solidFill>
                <a:cs typeface="Calibri Light" panose="020F0302020204030204" pitchFamily="34" charset="0"/>
              </a:rPr>
              <a:t>des salariés travaillant dans une entreprise où le télétravail était autorisé avant le confinement</a:t>
            </a:r>
            <a:r>
              <a:rPr lang="fr-FR" sz="1200" baseline="0" dirty="0" smtClean="0">
                <a:solidFill>
                  <a:srgbClr val="0AA3C6"/>
                </a:solidFill>
                <a:cs typeface="Calibri Light" panose="020F0302020204030204" pitchFamily="34" charset="0"/>
              </a:rPr>
              <a:t> : 76 %, alors que 24% des salariés du privés d’entreprises&gt; 10 salariés étaient dans ce cas en 2017 (DARES 2019)</a:t>
            </a:r>
            <a:endParaRPr lang="fr-FR" sz="1200" b="0" dirty="0" smtClean="0">
              <a:cs typeface="Calibri Light" panose="020F0302020204030204" pitchFamily="34" charset="0"/>
            </a:endParaRPr>
          </a:p>
          <a:p>
            <a:pPr marL="171450" marR="0" indent="-171450" algn="just" defTabSz="914400" rtl="0" eaLnBrk="1" fontAlgn="auto" latinLnBrk="0" hangingPunct="1">
              <a:lnSpc>
                <a:spcPct val="100000"/>
              </a:lnSpc>
              <a:spcBef>
                <a:spcPts val="0"/>
              </a:spcBef>
              <a:spcAft>
                <a:spcPts val="0"/>
              </a:spcAft>
              <a:buClrTx/>
              <a:buSzTx/>
              <a:buFontTx/>
              <a:buChar char="-"/>
              <a:tabLst/>
              <a:defRPr/>
            </a:pPr>
            <a:endParaRPr lang="fr-FR" sz="1200" b="0" dirty="0" smtClean="0">
              <a:cs typeface="Calibri Light" panose="020F0302020204030204" pitchFamily="34" charset="0"/>
            </a:endParaRPr>
          </a:p>
          <a:p>
            <a:pPr algn="just"/>
            <a:r>
              <a:rPr lang="fr-FR" sz="1200" b="1" dirty="0" smtClean="0">
                <a:cs typeface="Calibri Light" panose="020F0302020204030204" pitchFamily="34" charset="0"/>
              </a:rPr>
              <a:t>Ce</a:t>
            </a:r>
            <a:r>
              <a:rPr lang="fr-FR" sz="1200" b="1" baseline="0" dirty="0" smtClean="0">
                <a:cs typeface="Calibri Light" panose="020F0302020204030204" pitchFamily="34" charset="0"/>
              </a:rPr>
              <a:t> profil diffère en partie du « profil type » des télétravailleurs avant le </a:t>
            </a:r>
            <a:r>
              <a:rPr lang="fr-FR" sz="1200" b="1" baseline="0" dirty="0" err="1" smtClean="0">
                <a:cs typeface="Calibri Light" panose="020F0302020204030204" pitchFamily="34" charset="0"/>
              </a:rPr>
              <a:t>Covid</a:t>
            </a:r>
            <a:r>
              <a:rPr lang="fr-FR" sz="1200" b="1" baseline="0" dirty="0" smtClean="0">
                <a:cs typeface="Calibri Light" panose="020F0302020204030204" pitchFamily="34" charset="0"/>
              </a:rPr>
              <a:t>, où on retrouvait certes une sur représentation des cadres et des salariés des grands employeurs, mais où les hommes et les salariés du privé étaient en général plus nombreux </a:t>
            </a:r>
            <a:r>
              <a:rPr lang="fr-FR" sz="1200" b="0" baseline="0" dirty="0" smtClean="0">
                <a:cs typeface="Calibri Light" panose="020F0302020204030204" pitchFamily="34" charset="0"/>
              </a:rPr>
              <a:t>: Nous y reviendrons mais cela témoigne d’un élargissement des profils des télétravailleurs.</a:t>
            </a:r>
          </a:p>
          <a:p>
            <a:pPr algn="just"/>
            <a:r>
              <a:rPr lang="fr-FR" sz="1200" b="0" baseline="0" dirty="0" smtClean="0">
                <a:cs typeface="Calibri Light" panose="020F0302020204030204" pitchFamily="34" charset="0"/>
              </a:rPr>
              <a:t>C’est sans doute aussi lié à la diffusion assurée par certains employeurs publics du territoire : Région Bretagne, pôle emploi… qui a sans doute aidé à toucher un public différent du public « habituel » du télétravail.</a:t>
            </a:r>
            <a:endParaRPr lang="fr-FR" sz="1200" b="0" dirty="0" smtClean="0">
              <a:cs typeface="Calibri Light" panose="020F0302020204030204" pitchFamily="34" charset="0"/>
            </a:endParaRPr>
          </a:p>
          <a:p>
            <a:pPr algn="just"/>
            <a:endParaRPr lang="fr-FR" sz="1200" b="1" dirty="0" smtClean="0">
              <a:cs typeface="Calibri Light" panose="020F0302020204030204" pitchFamily="34" charset="0"/>
            </a:endParaRPr>
          </a:p>
          <a:p>
            <a:pPr algn="just"/>
            <a:r>
              <a:rPr lang="fr-FR" sz="1200" b="1" dirty="0" smtClean="0">
                <a:cs typeface="Calibri Light" panose="020F0302020204030204" pitchFamily="34" charset="0"/>
              </a:rPr>
              <a:t>Sur la répartition</a:t>
            </a:r>
            <a:r>
              <a:rPr lang="fr-FR" sz="1200" b="1" baseline="0" dirty="0" smtClean="0">
                <a:cs typeface="Calibri Light" panose="020F0302020204030204" pitchFamily="34" charset="0"/>
              </a:rPr>
              <a:t> géographique : </a:t>
            </a:r>
          </a:p>
          <a:p>
            <a:pPr algn="just"/>
            <a:r>
              <a:rPr lang="fr-FR" sz="1200" b="0" baseline="0" dirty="0" smtClean="0">
                <a:cs typeface="Calibri Light" panose="020F0302020204030204" pitchFamily="34" charset="0"/>
              </a:rPr>
              <a:t>Les habitants de Rennes et sa métropole sont surreprésentés (70% des répondants alors qu’ils représentent 40% des habitants de </a:t>
            </a:r>
            <a:r>
              <a:rPr lang="fr-FR" sz="1200" b="0" baseline="0" dirty="0" smtClean="0">
                <a:cs typeface="Calibri Light" panose="020F0302020204030204" pitchFamily="34" charset="0"/>
              </a:rPr>
              <a:t>l’AUE, données INSEE 2016)</a:t>
            </a:r>
            <a:endParaRPr lang="fr-FR" sz="1200" b="0" baseline="0" dirty="0" smtClean="0">
              <a:cs typeface="Calibri Light" panose="020F0302020204030204" pitchFamily="34" charset="0"/>
            </a:endParaRPr>
          </a:p>
          <a:p>
            <a:pPr algn="just"/>
            <a:r>
              <a:rPr lang="fr-FR" sz="1200" b="0" baseline="0" dirty="0" smtClean="0">
                <a:cs typeface="Calibri Light" panose="020F0302020204030204" pitchFamily="34" charset="0"/>
              </a:rPr>
              <a:t>Les personnes travaillant sur Rennes sont très sur représentés (63% des répondants alors qu’ils représentent 30% des emplois sur le département </a:t>
            </a:r>
            <a:r>
              <a:rPr lang="fr-FR" sz="1200" b="0" baseline="0" dirty="0" smtClean="0">
                <a:cs typeface="Calibri Light" panose="020F0302020204030204" pitchFamily="34" charset="0"/>
              </a:rPr>
              <a:t>35, données INSEE 2016)</a:t>
            </a:r>
            <a:endParaRPr lang="fr-FR" sz="1200" b="0" baseline="0" dirty="0" smtClean="0">
              <a:cs typeface="Calibri Light" panose="020F0302020204030204" pitchFamily="34" charset="0"/>
            </a:endParaRPr>
          </a:p>
          <a:p>
            <a:pPr algn="just"/>
            <a:endParaRPr lang="fr-FR" sz="1200" b="0" dirty="0" smtClean="0">
              <a:cs typeface="Calibri Light" panose="020F0302020204030204" pitchFamily="34" charset="0"/>
            </a:endParaRPr>
          </a:p>
          <a:p>
            <a:pPr algn="just"/>
            <a:endParaRPr lang="fr-FR" sz="1200" b="1" dirty="0" smtClean="0">
              <a:cs typeface="Calibri Light" panose="020F0302020204030204" pitchFamily="34" charset="0"/>
            </a:endParaRPr>
          </a:p>
          <a:p>
            <a:pPr algn="just"/>
            <a:r>
              <a:rPr lang="fr-FR" sz="1200" b="1" i="1" dirty="0" smtClean="0">
                <a:cs typeface="Calibri Light" panose="020F0302020204030204" pitchFamily="34" charset="0"/>
              </a:rPr>
              <a:t>Données</a:t>
            </a:r>
            <a:r>
              <a:rPr lang="fr-FR" sz="1200" b="1" i="1" baseline="0" dirty="0" smtClean="0">
                <a:cs typeface="Calibri Light" panose="020F0302020204030204" pitchFamily="34" charset="0"/>
              </a:rPr>
              <a:t> complémentaires : </a:t>
            </a:r>
            <a:r>
              <a:rPr lang="fr-FR" sz="1200" b="1" i="1" dirty="0" smtClean="0">
                <a:cs typeface="Calibri Light" panose="020F0302020204030204" pitchFamily="34" charset="0"/>
              </a:rPr>
              <a:t>Profil des répondants</a:t>
            </a:r>
          </a:p>
          <a:p>
            <a:pPr algn="just"/>
            <a:endParaRPr lang="fr-FR" sz="1200" b="1" dirty="0" smtClean="0">
              <a:cs typeface="Calibri Light" panose="020F0302020204030204" pitchFamily="34" charset="0"/>
            </a:endParaRPr>
          </a:p>
          <a:p>
            <a:pPr algn="just"/>
            <a:r>
              <a:rPr lang="fr-FR" sz="1200" b="0" i="1" dirty="0" smtClean="0">
                <a:cs typeface="Calibri Light" panose="020F0302020204030204" pitchFamily="34" charset="0"/>
              </a:rPr>
              <a:t>62% ont moins de 45 ans</a:t>
            </a:r>
          </a:p>
          <a:p>
            <a:pPr algn="just"/>
            <a:r>
              <a:rPr lang="fr-FR" sz="1200" b="0" i="1" dirty="0" smtClean="0">
                <a:cs typeface="Calibri Light" panose="020F0302020204030204" pitchFamily="34" charset="0"/>
              </a:rPr>
              <a:t>58% ont des enfants à domicile</a:t>
            </a:r>
          </a:p>
          <a:p>
            <a:pPr marL="0" marR="0" indent="0" algn="just" defTabSz="914400" rtl="0" eaLnBrk="1" fontAlgn="auto" latinLnBrk="0" hangingPunct="1">
              <a:lnSpc>
                <a:spcPct val="100000"/>
              </a:lnSpc>
              <a:spcBef>
                <a:spcPts val="0"/>
              </a:spcBef>
              <a:spcAft>
                <a:spcPts val="0"/>
              </a:spcAft>
              <a:buClrTx/>
              <a:buSzTx/>
              <a:buFontTx/>
              <a:buNone/>
              <a:tabLst/>
              <a:defRPr/>
            </a:pPr>
            <a:r>
              <a:rPr lang="fr-FR" sz="1200" b="0" i="1" dirty="0" smtClean="0">
                <a:cs typeface="Calibri Light" panose="020F0302020204030204" pitchFamily="34" charset="0"/>
              </a:rPr>
              <a:t>56% sont cadres ou profession </a:t>
            </a:r>
            <a:r>
              <a:rPr lang="fr-FR" sz="1200" b="0" i="1" dirty="0" err="1" smtClean="0">
                <a:cs typeface="Calibri Light" panose="020F0302020204030204" pitchFamily="34" charset="0"/>
              </a:rPr>
              <a:t>intel</a:t>
            </a:r>
            <a:r>
              <a:rPr lang="fr-FR" sz="1200" b="0" i="1" dirty="0" smtClean="0">
                <a:cs typeface="Calibri Light" panose="020F0302020204030204" pitchFamily="34" charset="0"/>
              </a:rPr>
              <a:t>. </a:t>
            </a:r>
            <a:r>
              <a:rPr lang="fr-FR" sz="1200" b="0" i="1" dirty="0" smtClean="0">
                <a:cs typeface="Calibri Light" panose="020F0302020204030204" pitchFamily="34" charset="0"/>
              </a:rPr>
              <a:t>Supérieures, </a:t>
            </a:r>
            <a:r>
              <a:rPr lang="fr-FR" sz="1200" b="0" i="1" dirty="0" smtClean="0">
                <a:cs typeface="Calibri Light" panose="020F0302020204030204" pitchFamily="34" charset="0"/>
              </a:rPr>
              <a:t>29% sont employés, 13% profession intermédiaire (contre 17,5%, 26%, 26% sur le</a:t>
            </a:r>
            <a:r>
              <a:rPr lang="fr-FR" sz="1200" b="0" i="1" baseline="0" dirty="0" smtClean="0">
                <a:cs typeface="Calibri Light" panose="020F0302020204030204" pitchFamily="34" charset="0"/>
              </a:rPr>
              <a:t> département INSEE 2016</a:t>
            </a:r>
            <a:r>
              <a:rPr lang="fr-FR" sz="1200" b="0" i="1" dirty="0" smtClean="0">
                <a:cs typeface="Calibri Light" panose="020F0302020204030204" pitchFamily="34" charset="0"/>
              </a:rPr>
              <a:t>) </a:t>
            </a:r>
          </a:p>
          <a:p>
            <a:pPr marL="0" marR="0" indent="0" algn="just" defTabSz="914400" rtl="0" eaLnBrk="1" fontAlgn="auto" latinLnBrk="0" hangingPunct="1">
              <a:lnSpc>
                <a:spcPct val="100000"/>
              </a:lnSpc>
              <a:spcBef>
                <a:spcPts val="0"/>
              </a:spcBef>
              <a:spcAft>
                <a:spcPts val="0"/>
              </a:spcAft>
              <a:buClrTx/>
              <a:buSzTx/>
              <a:buFontTx/>
              <a:buNone/>
              <a:tabLst/>
              <a:defRPr/>
            </a:pPr>
            <a:r>
              <a:rPr lang="fr-FR" sz="1200" b="0" i="1" dirty="0" smtClean="0">
                <a:cs typeface="Calibri Light" panose="020F0302020204030204" pitchFamily="34" charset="0"/>
              </a:rPr>
              <a:t>56% se rendent habituellement en voiture seuls  au travail (= sous représentation : 76% sur le département))</a:t>
            </a:r>
            <a:endParaRPr lang="fr-FR" b="0" i="1" dirty="0" smtClean="0">
              <a:cs typeface="Calibri Light" panose="020F0302020204030204" pitchFamily="34" charset="0"/>
            </a:endParaRPr>
          </a:p>
          <a:p>
            <a:pPr algn="just"/>
            <a:r>
              <a:rPr lang="fr-FR" sz="1200" b="0" i="1" dirty="0" smtClean="0">
                <a:cs typeface="Calibri Light" panose="020F0302020204030204" pitchFamily="34" charset="0"/>
              </a:rPr>
              <a:t>47% travaillent </a:t>
            </a:r>
            <a:r>
              <a:rPr lang="fr-FR" sz="1200" b="0" i="1" kern="1200" dirty="0" smtClean="0">
                <a:solidFill>
                  <a:schemeClr val="tx1"/>
                </a:solidFill>
                <a:effectLst/>
                <a:latin typeface="+mn-lt"/>
                <a:ea typeface="+mn-ea"/>
                <a:cs typeface="+mn-cs"/>
              </a:rPr>
              <a:t>pour une structure publique ou apparentée (contre 31,5%</a:t>
            </a:r>
            <a:r>
              <a:rPr lang="fr-FR" sz="1200" b="0" i="1" kern="1200" baseline="0" dirty="0" smtClean="0">
                <a:solidFill>
                  <a:schemeClr val="tx1"/>
                </a:solidFill>
                <a:effectLst/>
                <a:latin typeface="+mn-lt"/>
                <a:ea typeface="+mn-ea"/>
                <a:cs typeface="+mn-cs"/>
              </a:rPr>
              <a:t> sur le département INSEE 2016, dont 69% de femmes)</a:t>
            </a:r>
            <a:endParaRPr lang="fr-FR" sz="1200" b="0" i="1" dirty="0" smtClean="0">
              <a:cs typeface="Calibri Light" panose="020F0302020204030204" pitchFamily="34" charset="0"/>
            </a:endParaRPr>
          </a:p>
          <a:p>
            <a:pPr algn="just"/>
            <a:endParaRPr lang="fr-FR" sz="1200" b="0" i="1" dirty="0" smtClean="0">
              <a:cs typeface="Calibri Light" panose="020F0302020204030204" pitchFamily="34" charset="0"/>
            </a:endParaRPr>
          </a:p>
          <a:p>
            <a:pPr algn="just"/>
            <a:r>
              <a:rPr lang="fr-FR" sz="1200" b="0" i="1" dirty="0" smtClean="0">
                <a:cs typeface="Calibri Light" panose="020F0302020204030204" pitchFamily="34" charset="0"/>
              </a:rPr>
              <a:t>NB :</a:t>
            </a:r>
            <a:r>
              <a:rPr lang="fr-FR" sz="1200" b="0" i="1" baseline="0" dirty="0" smtClean="0">
                <a:cs typeface="Calibri Light" panose="020F0302020204030204" pitchFamily="34" charset="0"/>
              </a:rPr>
              <a:t> Légère sur représentation également des parents ayant un enfant de moins de 12 ans à domicile : 36% (contre 30% dans le sondage </a:t>
            </a:r>
            <a:r>
              <a:rPr lang="fr-FR" sz="1200" b="0" i="1" baseline="0" dirty="0" err="1" smtClean="0">
                <a:cs typeface="Calibri Light" panose="020F0302020204030204" pitchFamily="34" charset="0"/>
              </a:rPr>
              <a:t>Odoxa</a:t>
            </a:r>
            <a:r>
              <a:rPr lang="fr-FR" sz="1200" b="0" i="1" baseline="0" dirty="0" smtClean="0">
                <a:cs typeface="Calibri Light" panose="020F0302020204030204" pitchFamily="34" charset="0"/>
              </a:rPr>
              <a:t> sur le télétravail pendant la crise)</a:t>
            </a:r>
            <a:endParaRPr lang="fr-FR" sz="1200" b="0" i="1" dirty="0" smtClean="0">
              <a:cs typeface="Calibri Light" panose="020F0302020204030204" pitchFamily="34" charset="0"/>
            </a:endParaRPr>
          </a:p>
          <a:p>
            <a:pPr algn="just"/>
            <a:endParaRPr lang="fr-FR" dirty="0"/>
          </a:p>
        </p:txBody>
      </p:sp>
      <p:sp>
        <p:nvSpPr>
          <p:cNvPr id="4" name="Espace réservé du numéro de diapositive 3"/>
          <p:cNvSpPr>
            <a:spLocks noGrp="1"/>
          </p:cNvSpPr>
          <p:nvPr>
            <p:ph type="sldNum" sz="quarter" idx="10"/>
          </p:nvPr>
        </p:nvSpPr>
        <p:spPr/>
        <p:txBody>
          <a:bodyPr/>
          <a:lstStyle/>
          <a:p>
            <a:fld id="{11ED4DFC-B9C7-49DF-A21F-6598E130E1C2}" type="slidenum">
              <a:rPr lang="fr-FR" smtClean="0"/>
              <a:t>6</a:t>
            </a:fld>
            <a:endParaRPr lang="fr-FR"/>
          </a:p>
        </p:txBody>
      </p:sp>
    </p:spTree>
    <p:extLst>
      <p:ext uri="{BB962C8B-B14F-4D97-AF65-F5344CB8AC3E}">
        <p14:creationId xmlns:p14="http://schemas.microsoft.com/office/powerpoint/2010/main" val="17266789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fr-FR" sz="1200" i="1" kern="1200" dirty="0" smtClean="0">
                <a:solidFill>
                  <a:schemeClr val="tx1"/>
                </a:solidFill>
                <a:effectLst/>
                <a:latin typeface="+mn-lt"/>
                <a:ea typeface="+mn-ea"/>
                <a:cs typeface="+mn-cs"/>
              </a:rPr>
              <a:t>Pour mémoire : </a:t>
            </a:r>
          </a:p>
          <a:p>
            <a:pPr marL="0" marR="0" indent="0" algn="just" defTabSz="914400" rtl="0" eaLnBrk="1" fontAlgn="auto" latinLnBrk="0" hangingPunct="1">
              <a:lnSpc>
                <a:spcPct val="100000"/>
              </a:lnSpc>
              <a:spcBef>
                <a:spcPts val="0"/>
              </a:spcBef>
              <a:spcAft>
                <a:spcPts val="0"/>
              </a:spcAft>
              <a:buClrTx/>
              <a:buSzTx/>
              <a:buFontTx/>
              <a:buNone/>
              <a:tabLst/>
              <a:defRPr/>
            </a:pPr>
            <a:r>
              <a:rPr lang="fr-FR" sz="1200" i="1" kern="1200" dirty="0" smtClean="0">
                <a:solidFill>
                  <a:schemeClr val="tx1"/>
                </a:solidFill>
                <a:effectLst/>
                <a:latin typeface="+mn-lt"/>
                <a:ea typeface="+mn-ea"/>
                <a:cs typeface="+mn-cs"/>
              </a:rPr>
              <a:t>lieu d’habitation des répondants : 33% Rennes, 38% RM hors Rennes, 24% AUE</a:t>
            </a:r>
            <a:r>
              <a:rPr lang="fr-FR" sz="1200" i="1" kern="1200" baseline="0" dirty="0" smtClean="0">
                <a:solidFill>
                  <a:schemeClr val="tx1"/>
                </a:solidFill>
                <a:effectLst/>
                <a:latin typeface="+mn-lt"/>
                <a:ea typeface="+mn-ea"/>
                <a:cs typeface="+mn-cs"/>
              </a:rPr>
              <a:t> hors RM</a:t>
            </a:r>
          </a:p>
          <a:p>
            <a:pPr marL="0" marR="0" indent="0" algn="just" defTabSz="914400" rtl="0" eaLnBrk="1" fontAlgn="auto" latinLnBrk="0" hangingPunct="1">
              <a:lnSpc>
                <a:spcPct val="100000"/>
              </a:lnSpc>
              <a:spcBef>
                <a:spcPts val="0"/>
              </a:spcBef>
              <a:spcAft>
                <a:spcPts val="0"/>
              </a:spcAft>
              <a:buClrTx/>
              <a:buSzTx/>
              <a:buFontTx/>
              <a:buNone/>
              <a:tabLst/>
              <a:defRPr/>
            </a:pPr>
            <a:r>
              <a:rPr lang="fr-FR" sz="1200" i="1" kern="1200" dirty="0" smtClean="0">
                <a:solidFill>
                  <a:schemeClr val="tx1"/>
                </a:solidFill>
                <a:effectLst/>
                <a:latin typeface="+mn-lt"/>
                <a:ea typeface="+mn-ea"/>
                <a:cs typeface="+mn-cs"/>
              </a:rPr>
              <a:t>lieu de travail des répondants : 63% Rennes, 22% RM hors Rennes, 10% AUE</a:t>
            </a:r>
            <a:r>
              <a:rPr lang="fr-FR" sz="1200" i="1" kern="1200" baseline="0" dirty="0" smtClean="0">
                <a:solidFill>
                  <a:schemeClr val="tx1"/>
                </a:solidFill>
                <a:effectLst/>
                <a:latin typeface="+mn-lt"/>
                <a:ea typeface="+mn-ea"/>
                <a:cs typeface="+mn-cs"/>
              </a:rPr>
              <a:t> hors RM</a:t>
            </a:r>
          </a:p>
          <a:p>
            <a:pPr marL="0" marR="0" indent="0" algn="just" defTabSz="914400" rtl="0" eaLnBrk="1" fontAlgn="auto" latinLnBrk="0" hangingPunct="1">
              <a:lnSpc>
                <a:spcPct val="100000"/>
              </a:lnSpc>
              <a:spcBef>
                <a:spcPts val="0"/>
              </a:spcBef>
              <a:spcAft>
                <a:spcPts val="0"/>
              </a:spcAft>
              <a:buClrTx/>
              <a:buSzTx/>
              <a:buFontTx/>
              <a:buNone/>
              <a:tabLst/>
              <a:defRPr/>
            </a:pPr>
            <a:endParaRPr lang="fr-FR" sz="1200" i="0" kern="1200" baseline="0" dirty="0" smtClean="0">
              <a:solidFill>
                <a:schemeClr val="tx1"/>
              </a:solidFill>
              <a:effectLst/>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fr-FR" sz="1200" i="0" kern="1200" baseline="0" dirty="0" smtClean="0">
                <a:solidFill>
                  <a:schemeClr val="tx1"/>
                </a:solidFill>
                <a:effectLst/>
                <a:latin typeface="+mn-lt"/>
                <a:ea typeface="+mn-ea"/>
                <a:cs typeface="+mn-cs"/>
              </a:rPr>
              <a:t>Rennes compte plus de 25-34 ans </a:t>
            </a:r>
            <a:r>
              <a:rPr lang="fr-FR" sz="1100" i="1" kern="1200" baseline="0" dirty="0" smtClean="0">
                <a:solidFill>
                  <a:schemeClr val="tx1"/>
                </a:solidFill>
                <a:effectLst/>
                <a:latin typeface="+mn-lt"/>
                <a:ea typeface="+mn-ea"/>
                <a:cs typeface="+mn-cs"/>
              </a:rPr>
              <a:t>(Rennes : 36%/RM hors Rennes : 20%/AUE hors RM : 18%) </a:t>
            </a:r>
            <a:r>
              <a:rPr lang="fr-FR" sz="1200" i="0" kern="1200" baseline="0" dirty="0" smtClean="0">
                <a:solidFill>
                  <a:schemeClr val="tx1"/>
                </a:solidFill>
                <a:effectLst/>
                <a:latin typeface="+mn-lt"/>
                <a:ea typeface="+mn-ea"/>
                <a:cs typeface="+mn-cs"/>
              </a:rPr>
              <a:t>et moins de 45-54 ans </a:t>
            </a:r>
            <a:r>
              <a:rPr lang="fr-FR" sz="1100" i="1" kern="1200" baseline="0" dirty="0" smtClean="0">
                <a:solidFill>
                  <a:schemeClr val="tx1"/>
                </a:solidFill>
                <a:effectLst/>
                <a:latin typeface="+mn-lt"/>
                <a:ea typeface="+mn-ea"/>
                <a:cs typeface="+mn-cs"/>
              </a:rPr>
              <a:t>(Rennes : 20%/RM hors Rennes : 32%/AUE hors RM : 33%) </a:t>
            </a:r>
            <a:r>
              <a:rPr lang="fr-FR" sz="1200" i="0" kern="1200" baseline="0" dirty="0" smtClean="0">
                <a:solidFill>
                  <a:schemeClr val="tx1"/>
                </a:solidFill>
                <a:effectLst/>
                <a:latin typeface="+mn-lt"/>
                <a:ea typeface="+mn-ea"/>
                <a:cs typeface="+mn-cs"/>
              </a:rPr>
              <a:t>et la proportion s’inverse dans les autres territoires. Les répondants de Rennes sont plus nombreux à ne pas avoir d’enfants à domicile </a:t>
            </a:r>
            <a:r>
              <a:rPr lang="fr-FR" sz="1200" i="1" kern="1200" baseline="0" dirty="0" smtClean="0">
                <a:solidFill>
                  <a:schemeClr val="tx1"/>
                </a:solidFill>
                <a:effectLst/>
                <a:latin typeface="+mn-lt"/>
                <a:ea typeface="+mn-ea"/>
                <a:cs typeface="+mn-cs"/>
              </a:rPr>
              <a:t>(60%, ce qui renvoie au parcours résidentiel des ménages), </a:t>
            </a:r>
            <a:r>
              <a:rPr lang="fr-FR" sz="1200" i="0" kern="1200" baseline="0" dirty="0" smtClean="0">
                <a:solidFill>
                  <a:schemeClr val="tx1"/>
                </a:solidFill>
                <a:effectLst/>
                <a:latin typeface="+mn-lt"/>
                <a:ea typeface="+mn-ea"/>
                <a:cs typeface="+mn-cs"/>
              </a:rPr>
              <a:t>alors que les répondants hors Rennes sont principalement des personnes avec enfant </a:t>
            </a:r>
            <a:r>
              <a:rPr lang="fr-FR" sz="1200" i="1" kern="1200" baseline="0" dirty="0" smtClean="0">
                <a:solidFill>
                  <a:schemeClr val="tx1"/>
                </a:solidFill>
                <a:effectLst/>
                <a:latin typeface="+mn-lt"/>
                <a:ea typeface="+mn-ea"/>
                <a:cs typeface="+mn-cs"/>
              </a:rPr>
              <a:t>(personnes sans enfant à domicile : 35% RM hors Rennes et 27% dans l’AUE). </a:t>
            </a:r>
          </a:p>
          <a:p>
            <a:pPr marL="0" marR="0" indent="0" algn="just" defTabSz="914400" rtl="0" eaLnBrk="1" fontAlgn="auto" latinLnBrk="0" hangingPunct="1">
              <a:lnSpc>
                <a:spcPct val="100000"/>
              </a:lnSpc>
              <a:spcBef>
                <a:spcPts val="0"/>
              </a:spcBef>
              <a:spcAft>
                <a:spcPts val="0"/>
              </a:spcAft>
              <a:buClrTx/>
              <a:buSzTx/>
              <a:buFontTx/>
              <a:buNone/>
              <a:tabLst/>
              <a:defRPr/>
            </a:pPr>
            <a:r>
              <a:rPr lang="fr-FR" sz="1200" i="0" kern="1200" baseline="0" dirty="0" smtClean="0">
                <a:solidFill>
                  <a:schemeClr val="tx1"/>
                </a:solidFill>
                <a:effectLst/>
                <a:latin typeface="+mn-lt"/>
                <a:ea typeface="+mn-ea"/>
                <a:cs typeface="+mn-cs"/>
              </a:rPr>
              <a:t>Les répondants de Rennes et RM travaillent plus dans le privé (Rennes : 55%/RM hors Rennes : 53%) alors que ceux habitant dans l’aire urbaine élargie travaillent plus dans le public (44% dans le privé). </a:t>
            </a:r>
            <a:endParaRPr lang="fr-FR" sz="1200" i="0" strike="sngStrike" kern="1200" baseline="0" dirty="0" smtClean="0">
              <a:solidFill>
                <a:schemeClr val="tx1"/>
              </a:solidFill>
              <a:effectLst/>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fr-FR" sz="1200" i="0" kern="1200" baseline="0" dirty="0" smtClean="0">
                <a:solidFill>
                  <a:schemeClr val="tx1"/>
                </a:solidFill>
                <a:effectLst/>
                <a:latin typeface="+mn-lt"/>
                <a:ea typeface="+mn-ea"/>
                <a:cs typeface="+mn-cs"/>
              </a:rPr>
              <a:t>Rennes et Rennes Métropole comptent plus de cadres et moins d’employés (Rennes : 64% de cadres et 23% d’employés / RM hors Rennes : 57% de cadres et 29% d’employés) alors que l’AUE compte moins de cadres et plus d’employés (AUE hors RM : 48% de cadres et 36% d’employés).</a:t>
            </a:r>
            <a:endParaRPr lang="fr-FR" sz="1200" i="0" kern="1200" dirty="0" smtClean="0">
              <a:solidFill>
                <a:schemeClr val="tx1"/>
              </a:solidFill>
              <a:effectLst/>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fr-FR" sz="1200" i="0" kern="1200" dirty="0" smtClean="0">
                <a:solidFill>
                  <a:schemeClr val="tx1"/>
                </a:solidFill>
                <a:effectLst/>
                <a:latin typeface="+mn-lt"/>
                <a:ea typeface="+mn-ea"/>
                <a:cs typeface="+mn-cs"/>
              </a:rPr>
              <a:t>Les</a:t>
            </a:r>
            <a:r>
              <a:rPr lang="fr-FR" sz="1200" i="0" kern="1200" baseline="0" dirty="0" smtClean="0">
                <a:solidFill>
                  <a:schemeClr val="tx1"/>
                </a:solidFill>
                <a:effectLst/>
                <a:latin typeface="+mn-lt"/>
                <a:ea typeface="+mn-ea"/>
                <a:cs typeface="+mn-cs"/>
              </a:rPr>
              <a:t> Rennais se déplacent moins en voiture pour leur travail </a:t>
            </a:r>
            <a:r>
              <a:rPr lang="fr-FR" sz="1200" i="1" kern="1200" baseline="0" dirty="0" smtClean="0">
                <a:solidFill>
                  <a:schemeClr val="tx1"/>
                </a:solidFill>
                <a:effectLst/>
                <a:latin typeface="+mn-lt"/>
                <a:ea typeface="+mn-ea"/>
                <a:cs typeface="+mn-cs"/>
              </a:rPr>
              <a:t>(31% des résidents/ 47 % des salariés, contre 70% des résidents et des salariés hors Rennes et hors RM), </a:t>
            </a:r>
            <a:r>
              <a:rPr lang="fr-FR" sz="1200" i="0" kern="1200" dirty="0" smtClean="0">
                <a:solidFill>
                  <a:schemeClr val="tx1"/>
                </a:solidFill>
                <a:effectLst/>
                <a:latin typeface="+mn-lt"/>
                <a:ea typeface="+mn-ea"/>
                <a:cs typeface="+mn-cs"/>
              </a:rPr>
              <a:t>71% des Rennais travaillent à Rennes contre 56% à RM hors Rennes et 53% hors RM. La 2</a:t>
            </a:r>
            <a:r>
              <a:rPr lang="fr-FR" sz="1200" i="0" kern="1200" baseline="30000" dirty="0" smtClean="0">
                <a:solidFill>
                  <a:schemeClr val="tx1"/>
                </a:solidFill>
                <a:effectLst/>
                <a:latin typeface="+mn-lt"/>
                <a:ea typeface="+mn-ea"/>
                <a:cs typeface="+mn-cs"/>
              </a:rPr>
              <a:t>ème</a:t>
            </a:r>
            <a:r>
              <a:rPr lang="fr-FR" sz="1200" i="0" kern="1200" baseline="0" dirty="0" smtClean="0">
                <a:solidFill>
                  <a:schemeClr val="tx1"/>
                </a:solidFill>
                <a:effectLst/>
                <a:latin typeface="+mn-lt"/>
                <a:ea typeface="+mn-ea"/>
                <a:cs typeface="+mn-cs"/>
              </a:rPr>
              <a:t> ville de travail est Cesson pour tous (entre 11 et 17%). </a:t>
            </a:r>
          </a:p>
          <a:p>
            <a:pPr marL="0" marR="0" indent="0" algn="just" defTabSz="914400" rtl="0" eaLnBrk="1" fontAlgn="auto" latinLnBrk="0" hangingPunct="1">
              <a:lnSpc>
                <a:spcPct val="100000"/>
              </a:lnSpc>
              <a:spcBef>
                <a:spcPts val="0"/>
              </a:spcBef>
              <a:spcAft>
                <a:spcPts val="0"/>
              </a:spcAft>
              <a:buClrTx/>
              <a:buSzTx/>
              <a:buFontTx/>
              <a:buNone/>
              <a:tabLst/>
              <a:defRPr/>
            </a:pPr>
            <a:endParaRPr lang="fr-FR" sz="1200" i="1" kern="1200" dirty="0" smtClean="0">
              <a:solidFill>
                <a:schemeClr val="tx1"/>
              </a:solidFill>
              <a:effectLst/>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fr-FR" sz="1200" i="1" kern="1200" baseline="0" dirty="0" smtClean="0">
                <a:solidFill>
                  <a:schemeClr val="tx1"/>
                </a:solidFill>
                <a:effectLst/>
                <a:latin typeface="+mn-lt"/>
                <a:ea typeface="+mn-ea"/>
                <a:cs typeface="+mn-cs"/>
              </a:rPr>
              <a:t>Quelques données complémentaires : </a:t>
            </a:r>
          </a:p>
          <a:p>
            <a:pPr marL="0" marR="0" indent="0" algn="just" defTabSz="914400" rtl="0" eaLnBrk="1" fontAlgn="auto" latinLnBrk="0" hangingPunct="1">
              <a:lnSpc>
                <a:spcPct val="100000"/>
              </a:lnSpc>
              <a:spcBef>
                <a:spcPts val="0"/>
              </a:spcBef>
              <a:spcAft>
                <a:spcPts val="0"/>
              </a:spcAft>
              <a:buClrTx/>
              <a:buSzTx/>
              <a:buFontTx/>
              <a:buNone/>
              <a:tabLst/>
              <a:defRPr/>
            </a:pPr>
            <a:r>
              <a:rPr lang="fr-FR" sz="1200" i="1" kern="1200" dirty="0" smtClean="0">
                <a:solidFill>
                  <a:schemeClr val="tx1"/>
                </a:solidFill>
                <a:effectLst/>
                <a:latin typeface="+mn-lt"/>
                <a:ea typeface="+mn-ea"/>
                <a:cs typeface="+mn-cs"/>
              </a:rPr>
              <a:t>-</a:t>
            </a:r>
            <a:r>
              <a:rPr lang="fr-FR" sz="1200" i="1" kern="1200" baseline="0" dirty="0" smtClean="0">
                <a:solidFill>
                  <a:schemeClr val="tx1"/>
                </a:solidFill>
                <a:effectLst/>
                <a:latin typeface="+mn-lt"/>
                <a:ea typeface="+mn-ea"/>
                <a:cs typeface="+mn-cs"/>
              </a:rPr>
              <a:t> </a:t>
            </a:r>
            <a:r>
              <a:rPr lang="fr-FR" sz="1200" i="1" kern="1200" dirty="0" smtClean="0">
                <a:solidFill>
                  <a:schemeClr val="tx1"/>
                </a:solidFill>
                <a:effectLst/>
                <a:latin typeface="+mn-lt"/>
                <a:ea typeface="+mn-ea"/>
                <a:cs typeface="+mn-cs"/>
              </a:rPr>
              <a:t>58% des personnes qui travaillent à Rennes travaillent dans une structure publique, contre</a:t>
            </a:r>
            <a:r>
              <a:rPr lang="fr-FR" sz="1200" i="1" kern="1200" baseline="0" dirty="0" smtClean="0">
                <a:solidFill>
                  <a:schemeClr val="tx1"/>
                </a:solidFill>
                <a:effectLst/>
                <a:latin typeface="+mn-lt"/>
                <a:ea typeface="+mn-ea"/>
                <a:cs typeface="+mn-cs"/>
              </a:rPr>
              <a:t> 47% en moyenne</a:t>
            </a:r>
            <a:endParaRPr lang="fr-FR" sz="1200" i="1" kern="1200" dirty="0" smtClean="0">
              <a:solidFill>
                <a:schemeClr val="tx1"/>
              </a:solidFill>
              <a:effectLst/>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fr-FR" sz="1200" i="1" kern="1200" dirty="0" smtClean="0">
                <a:solidFill>
                  <a:schemeClr val="tx1"/>
                </a:solidFill>
                <a:effectLst/>
                <a:latin typeface="+mn-lt"/>
                <a:ea typeface="+mn-ea"/>
                <a:cs typeface="+mn-cs"/>
              </a:rPr>
              <a:t>-</a:t>
            </a:r>
            <a:r>
              <a:rPr lang="fr-FR" sz="1200" i="1" kern="1200" baseline="0" dirty="0" smtClean="0">
                <a:solidFill>
                  <a:schemeClr val="tx1"/>
                </a:solidFill>
                <a:effectLst/>
                <a:latin typeface="+mn-lt"/>
                <a:ea typeface="+mn-ea"/>
                <a:cs typeface="+mn-cs"/>
              </a:rPr>
              <a:t> </a:t>
            </a:r>
            <a:r>
              <a:rPr lang="fr-FR" sz="1200" i="1" kern="1200" dirty="0" smtClean="0">
                <a:solidFill>
                  <a:schemeClr val="tx1"/>
                </a:solidFill>
                <a:effectLst/>
                <a:latin typeface="+mn-lt"/>
                <a:ea typeface="+mn-ea"/>
                <a:cs typeface="+mn-cs"/>
              </a:rPr>
              <a:t>57% des personnes travaillant à Rennes travaillent dans une entreprise &gt;500,</a:t>
            </a:r>
            <a:r>
              <a:rPr lang="fr-FR" sz="1200" i="1" kern="1200" baseline="0" dirty="0" smtClean="0">
                <a:solidFill>
                  <a:schemeClr val="tx1"/>
                </a:solidFill>
                <a:effectLst/>
                <a:latin typeface="+mn-lt"/>
                <a:ea typeface="+mn-ea"/>
                <a:cs typeface="+mn-cs"/>
              </a:rPr>
              <a:t> contre 52% sur l’échantillon global</a:t>
            </a:r>
            <a:endParaRPr lang="fr-FR" sz="1200" i="1" kern="1200" dirty="0" smtClean="0">
              <a:solidFill>
                <a:schemeClr val="tx1"/>
              </a:solidFill>
              <a:effectLst/>
              <a:latin typeface="+mn-lt"/>
              <a:ea typeface="+mn-ea"/>
              <a:cs typeface="+mn-cs"/>
            </a:endParaRPr>
          </a:p>
          <a:p>
            <a:pPr algn="just"/>
            <a:r>
              <a:rPr lang="fr-FR" sz="1200" i="1" kern="1200" dirty="0" smtClean="0">
                <a:solidFill>
                  <a:schemeClr val="tx1"/>
                </a:solidFill>
                <a:effectLst/>
                <a:latin typeface="+mn-lt"/>
                <a:ea typeface="+mn-ea"/>
                <a:cs typeface="+mn-cs"/>
              </a:rPr>
              <a:t>- 47% des personnes travaillant à Rennes vont en voiture au travail ; 72% des personnes travaillant à RM vont en voiture au travail ; 66% des personnes travaillant à AUE hors RM vont en voiture au travail</a:t>
            </a:r>
          </a:p>
          <a:p>
            <a:pPr algn="just"/>
            <a:endParaRPr lang="fr-FR" sz="1200" i="1" kern="1200" dirty="0" smtClean="0">
              <a:solidFill>
                <a:schemeClr val="tx1"/>
              </a:solidFill>
              <a:effectLst/>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fr-FR" i="1" dirty="0"/>
          </a:p>
        </p:txBody>
      </p:sp>
      <p:sp>
        <p:nvSpPr>
          <p:cNvPr id="4" name="Espace réservé du numéro de diapositive 3"/>
          <p:cNvSpPr>
            <a:spLocks noGrp="1"/>
          </p:cNvSpPr>
          <p:nvPr>
            <p:ph type="sldNum" sz="quarter" idx="10"/>
          </p:nvPr>
        </p:nvSpPr>
        <p:spPr/>
        <p:txBody>
          <a:bodyPr/>
          <a:lstStyle/>
          <a:p>
            <a:fld id="{11ED4DFC-B9C7-49DF-A21F-6598E130E1C2}" type="slidenum">
              <a:rPr lang="fr-FR" smtClean="0"/>
              <a:t>7</a:t>
            </a:fld>
            <a:endParaRPr lang="fr-FR"/>
          </a:p>
        </p:txBody>
      </p:sp>
    </p:spTree>
    <p:extLst>
      <p:ext uri="{BB962C8B-B14F-4D97-AF65-F5344CB8AC3E}">
        <p14:creationId xmlns:p14="http://schemas.microsoft.com/office/powerpoint/2010/main" val="42595007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just"/>
            <a:r>
              <a:rPr lang="fr-FR" dirty="0" smtClean="0"/>
              <a:t>42% des répondants télétravaillaient déjà avant</a:t>
            </a:r>
            <a:r>
              <a:rPr lang="fr-FR" baseline="0" dirty="0" smtClean="0"/>
              <a:t> le confinement. </a:t>
            </a:r>
            <a:r>
              <a:rPr lang="fr-FR" u="none" strike="noStrike" baseline="0" dirty="0" smtClean="0"/>
              <a:t>Ceux qui télétravaillaient avant étaient parmi les répondants plutôt d</a:t>
            </a:r>
            <a:r>
              <a:rPr lang="fr-FR" strike="noStrike" baseline="0" dirty="0" smtClean="0"/>
              <a:t>es hommes, des salariés du privé, des encadrants, des cadres, </a:t>
            </a:r>
            <a:r>
              <a:rPr lang="fr-FR" u="none" strike="noStrike" baseline="0" dirty="0" smtClean="0"/>
              <a:t>des habitants hors RM </a:t>
            </a:r>
            <a:r>
              <a:rPr lang="fr-FR" i="1" u="none" strike="noStrike" baseline="0" dirty="0" smtClean="0"/>
              <a:t>(précisions : </a:t>
            </a:r>
            <a:r>
              <a:rPr lang="fr-FR" sz="1200" i="1" u="none" kern="1200" dirty="0" smtClean="0">
                <a:solidFill>
                  <a:schemeClr val="tx1"/>
                </a:solidFill>
                <a:effectLst/>
                <a:latin typeface="+mn-lt"/>
                <a:ea typeface="+mn-ea"/>
                <a:cs typeface="+mn-cs"/>
              </a:rPr>
              <a:t>47% des habitants hors RM (contre 41% habitants Rennes, 38% habitants</a:t>
            </a:r>
            <a:r>
              <a:rPr lang="fr-FR" sz="1200" i="1" u="none" kern="1200" baseline="0" dirty="0" smtClean="0">
                <a:solidFill>
                  <a:schemeClr val="tx1"/>
                </a:solidFill>
                <a:effectLst/>
                <a:latin typeface="+mn-lt"/>
                <a:ea typeface="+mn-ea"/>
                <a:cs typeface="+mn-cs"/>
              </a:rPr>
              <a:t> RM hors Rennes). </a:t>
            </a:r>
            <a:r>
              <a:rPr lang="fr-FR" u="none" strike="noStrike" baseline="0" dirty="0" smtClean="0"/>
              <a:t>Ce « </a:t>
            </a:r>
            <a:r>
              <a:rPr lang="fr-FR" strike="noStrike" baseline="0" dirty="0" smtClean="0"/>
              <a:t>profil des télétravailleurs</a:t>
            </a:r>
            <a:r>
              <a:rPr lang="fr-FR" baseline="0" dirty="0" smtClean="0"/>
              <a:t> » est en phase avec les données nationales disponibles </a:t>
            </a:r>
            <a:r>
              <a:rPr lang="fr-FR" i="1" baseline="0" dirty="0" smtClean="0"/>
              <a:t>(étude DARES 2019 : les télétravailleurs sont plus nombreux chez les cadres, les encadrants, légèrement plus nombreux chez les hommes et dans le privé). </a:t>
            </a:r>
          </a:p>
          <a:p>
            <a:pPr algn="just"/>
            <a:endParaRPr lang="fr-FR" i="1" baseline="0" dirty="0" smtClean="0"/>
          </a:p>
          <a:p>
            <a:pPr algn="just"/>
            <a:r>
              <a:rPr lang="fr-FR" baseline="0" dirty="0" smtClean="0"/>
              <a:t>À </a:t>
            </a:r>
            <a:r>
              <a:rPr lang="fr-FR" b="0" baseline="0" dirty="0" smtClean="0"/>
              <a:t>l’inverse, on peut dessiner un </a:t>
            </a:r>
            <a:r>
              <a:rPr lang="fr-FR" b="1" baseline="0" dirty="0" smtClean="0"/>
              <a:t>« profil des non télétravailleurs » </a:t>
            </a:r>
            <a:r>
              <a:rPr lang="fr-FR" b="0" baseline="0" dirty="0" smtClean="0"/>
              <a:t>: en particulier les jeunes, les employés et prof. Intermédiaires, les salariés d’entreprises &lt;500 salariés, les femmes, les personnes sans enfants </a:t>
            </a:r>
            <a:r>
              <a:rPr lang="fr-FR" baseline="0" dirty="0" smtClean="0"/>
              <a:t>à domicile, les agents du public et les non encadrants. Là encore, on retrouve des tendances observées au niveau national : les employés, les femmes, les jeunes sont moins nombreux à télétravailler. À noter </a:t>
            </a:r>
            <a:r>
              <a:rPr lang="fr-FR" b="1" baseline="0" dirty="0" smtClean="0"/>
              <a:t>qu’à situation équivalente, </a:t>
            </a:r>
            <a:r>
              <a:rPr lang="fr-FR" sz="1200" b="1" i="0" dirty="0" smtClean="0"/>
              <a:t>les femmes télétravaillent moins que les hommes </a:t>
            </a:r>
            <a:r>
              <a:rPr lang="fr-FR" sz="1200" i="0" dirty="0" smtClean="0"/>
              <a:t>(45% des femmes cadres/ 55% des hommes cadres ; 43% des encadrantes/ 58% des encadrants)</a:t>
            </a:r>
          </a:p>
          <a:p>
            <a:pPr algn="just"/>
            <a:endParaRPr lang="fr-FR" dirty="0" smtClean="0"/>
          </a:p>
          <a:p>
            <a:pPr marL="0" marR="0" indent="0" algn="just" defTabSz="914400" rtl="0" eaLnBrk="1" fontAlgn="auto" latinLnBrk="0" hangingPunct="1">
              <a:lnSpc>
                <a:spcPct val="100000"/>
              </a:lnSpc>
              <a:spcBef>
                <a:spcPts val="0"/>
              </a:spcBef>
              <a:spcAft>
                <a:spcPts val="0"/>
              </a:spcAft>
              <a:buClrTx/>
              <a:buSzTx/>
              <a:buFontTx/>
              <a:buNone/>
              <a:tabLst/>
              <a:defRPr/>
            </a:pPr>
            <a:r>
              <a:rPr lang="fr-FR" sz="1200" b="1" i="1" kern="1200" dirty="0" smtClean="0">
                <a:solidFill>
                  <a:schemeClr val="tx1"/>
                </a:solidFill>
                <a:effectLst/>
                <a:latin typeface="+mn-lt"/>
                <a:ea typeface="+mn-ea"/>
                <a:cs typeface="+mn-cs"/>
              </a:rPr>
              <a:t>Profil des non télétravailleurs </a:t>
            </a:r>
            <a:r>
              <a:rPr lang="fr-FR" sz="1200" i="1" kern="1200" dirty="0" smtClean="0">
                <a:solidFill>
                  <a:schemeClr val="tx1"/>
                </a:solidFill>
                <a:effectLst/>
                <a:latin typeface="+mn-lt"/>
                <a:ea typeface="+mn-ea"/>
                <a:cs typeface="+mn-cs"/>
              </a:rPr>
              <a:t>(exprimé ici en pourcentage de télétravail sur ce profil)</a:t>
            </a:r>
          </a:p>
          <a:p>
            <a:pPr marL="0" marR="0" indent="0" algn="just" defTabSz="914400" rtl="0" eaLnBrk="1" fontAlgn="auto" latinLnBrk="0" hangingPunct="1">
              <a:lnSpc>
                <a:spcPct val="100000"/>
              </a:lnSpc>
              <a:spcBef>
                <a:spcPts val="0"/>
              </a:spcBef>
              <a:spcAft>
                <a:spcPts val="0"/>
              </a:spcAft>
              <a:buClrTx/>
              <a:buSzTx/>
              <a:buFontTx/>
              <a:buNone/>
              <a:tabLst/>
              <a:defRPr/>
            </a:pPr>
            <a:r>
              <a:rPr lang="fr-FR" sz="1200" i="1" kern="1200" dirty="0" smtClean="0">
                <a:solidFill>
                  <a:schemeClr val="tx1"/>
                </a:solidFill>
                <a:effectLst/>
                <a:latin typeface="+mn-lt"/>
                <a:ea typeface="+mn-ea"/>
                <a:cs typeface="+mn-cs"/>
              </a:rPr>
              <a:t>22% des 18-24 ans / 37% des femmes</a:t>
            </a:r>
          </a:p>
          <a:p>
            <a:pPr marL="0" marR="0" indent="0" algn="just" defTabSz="914400" rtl="0" eaLnBrk="1" fontAlgn="auto" latinLnBrk="0" hangingPunct="1">
              <a:lnSpc>
                <a:spcPct val="100000"/>
              </a:lnSpc>
              <a:spcBef>
                <a:spcPts val="0"/>
              </a:spcBef>
              <a:spcAft>
                <a:spcPts val="0"/>
              </a:spcAft>
              <a:buClrTx/>
              <a:buSzTx/>
              <a:buFontTx/>
              <a:buNone/>
              <a:tabLst/>
              <a:defRPr/>
            </a:pPr>
            <a:r>
              <a:rPr lang="fr-FR" sz="1200" i="1" kern="1200" dirty="0" smtClean="0">
                <a:solidFill>
                  <a:schemeClr val="tx1"/>
                </a:solidFill>
                <a:effectLst/>
                <a:latin typeface="+mn-lt"/>
                <a:ea typeface="+mn-ea"/>
                <a:cs typeface="+mn-cs"/>
              </a:rPr>
              <a:t>37% de ceux qui n'ont pas d'enfant à domicile</a:t>
            </a:r>
          </a:p>
          <a:p>
            <a:pPr marL="0" marR="0" indent="0" algn="just" defTabSz="914400" rtl="0" eaLnBrk="1" fontAlgn="auto" latinLnBrk="0" hangingPunct="1">
              <a:lnSpc>
                <a:spcPct val="100000"/>
              </a:lnSpc>
              <a:spcBef>
                <a:spcPts val="0"/>
              </a:spcBef>
              <a:spcAft>
                <a:spcPts val="0"/>
              </a:spcAft>
              <a:buClrTx/>
              <a:buSzTx/>
              <a:buFontTx/>
              <a:buNone/>
              <a:tabLst/>
              <a:defRPr/>
            </a:pPr>
            <a:r>
              <a:rPr lang="fr-FR" sz="1200" i="1" kern="1200" dirty="0" smtClean="0">
                <a:solidFill>
                  <a:schemeClr val="tx1"/>
                </a:solidFill>
                <a:effectLst/>
                <a:latin typeface="+mn-lt"/>
                <a:ea typeface="+mn-ea"/>
                <a:cs typeface="+mn-cs"/>
              </a:rPr>
              <a:t>38% des habitants de RM hors Rennes</a:t>
            </a:r>
          </a:p>
          <a:p>
            <a:pPr marL="0" marR="0" indent="0" algn="just" defTabSz="914400" rtl="0" eaLnBrk="1" fontAlgn="auto" latinLnBrk="0" hangingPunct="1">
              <a:lnSpc>
                <a:spcPct val="100000"/>
              </a:lnSpc>
              <a:spcBef>
                <a:spcPts val="0"/>
              </a:spcBef>
              <a:spcAft>
                <a:spcPts val="0"/>
              </a:spcAft>
              <a:buClrTx/>
              <a:buSzTx/>
              <a:buFontTx/>
              <a:buNone/>
              <a:tabLst/>
              <a:defRPr/>
            </a:pPr>
            <a:r>
              <a:rPr lang="fr-FR" sz="1200" i="1" kern="1200" dirty="0" smtClean="0">
                <a:solidFill>
                  <a:schemeClr val="tx1"/>
                </a:solidFill>
                <a:effectLst/>
                <a:latin typeface="+mn-lt"/>
                <a:ea typeface="+mn-ea"/>
                <a:cs typeface="+mn-cs"/>
              </a:rPr>
              <a:t>28% des employés (32% des prof. Intermédiaires) / 39% des non encadrants </a:t>
            </a:r>
          </a:p>
          <a:p>
            <a:pPr marL="0" marR="0" indent="0" algn="just" defTabSz="914400" rtl="0" eaLnBrk="1" fontAlgn="auto" latinLnBrk="0" hangingPunct="1">
              <a:lnSpc>
                <a:spcPct val="100000"/>
              </a:lnSpc>
              <a:spcBef>
                <a:spcPts val="0"/>
              </a:spcBef>
              <a:spcAft>
                <a:spcPts val="0"/>
              </a:spcAft>
              <a:buClrTx/>
              <a:buSzTx/>
              <a:buFontTx/>
              <a:buNone/>
              <a:tabLst/>
              <a:defRPr/>
            </a:pPr>
            <a:r>
              <a:rPr lang="fr-FR" sz="1200" i="1" kern="1200" dirty="0" smtClean="0">
                <a:solidFill>
                  <a:schemeClr val="tx1"/>
                </a:solidFill>
                <a:effectLst/>
                <a:latin typeface="+mn-lt"/>
                <a:ea typeface="+mn-ea"/>
                <a:cs typeface="+mn-cs"/>
              </a:rPr>
              <a:t>38% de ceux qui travaillent dans le public / 35% dans les structures &lt;500 salariés </a:t>
            </a:r>
          </a:p>
        </p:txBody>
      </p:sp>
      <p:sp>
        <p:nvSpPr>
          <p:cNvPr id="4" name="Espace réservé du numéro de diapositive 3"/>
          <p:cNvSpPr>
            <a:spLocks noGrp="1"/>
          </p:cNvSpPr>
          <p:nvPr>
            <p:ph type="sldNum" sz="quarter" idx="10"/>
          </p:nvPr>
        </p:nvSpPr>
        <p:spPr/>
        <p:txBody>
          <a:bodyPr/>
          <a:lstStyle/>
          <a:p>
            <a:fld id="{11ED4DFC-B9C7-49DF-A21F-6598E130E1C2}" type="slidenum">
              <a:rPr lang="fr-FR" smtClean="0"/>
              <a:t>8</a:t>
            </a:fld>
            <a:endParaRPr lang="fr-FR"/>
          </a:p>
        </p:txBody>
      </p:sp>
    </p:spTree>
    <p:extLst>
      <p:ext uri="{BB962C8B-B14F-4D97-AF65-F5344CB8AC3E}">
        <p14:creationId xmlns:p14="http://schemas.microsoft.com/office/powerpoint/2010/main" val="3519796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fr-FR" sz="1200" b="1" dirty="0" smtClean="0">
                <a:solidFill>
                  <a:srgbClr val="00B050"/>
                </a:solidFill>
                <a:cs typeface="Calibri Light" panose="020F0302020204030204" pitchFamily="34" charset="0"/>
              </a:rPr>
              <a:t>Le 2 principaux</a:t>
            </a:r>
            <a:r>
              <a:rPr lang="fr-FR" sz="1200" b="1" baseline="0" dirty="0" smtClean="0">
                <a:solidFill>
                  <a:srgbClr val="00B050"/>
                </a:solidFill>
                <a:cs typeface="Calibri Light" panose="020F0302020204030204" pitchFamily="34" charset="0"/>
              </a:rPr>
              <a:t> motifs </a:t>
            </a:r>
            <a:r>
              <a:rPr lang="fr-FR" sz="1200" b="0" baseline="0" dirty="0" smtClean="0">
                <a:solidFill>
                  <a:srgbClr val="00B050"/>
                </a:solidFill>
                <a:cs typeface="Calibri Light" panose="020F0302020204030204" pitchFamily="34" charset="0"/>
              </a:rPr>
              <a:t>de non recours au télétravail était le fait que le télétravail n’était </a:t>
            </a:r>
            <a:r>
              <a:rPr lang="fr-FR" sz="1200" b="1" baseline="0" dirty="0" smtClean="0">
                <a:solidFill>
                  <a:srgbClr val="00B050"/>
                </a:solidFill>
                <a:cs typeface="Calibri Light" panose="020F0302020204030204" pitchFamily="34" charset="0"/>
              </a:rPr>
              <a:t>pas autorisé </a:t>
            </a:r>
            <a:r>
              <a:rPr lang="fr-FR" sz="1200" b="0" baseline="0" dirty="0" smtClean="0">
                <a:solidFill>
                  <a:srgbClr val="00B050"/>
                </a:solidFill>
                <a:cs typeface="Calibri Light" panose="020F0302020204030204" pitchFamily="34" charset="0"/>
              </a:rPr>
              <a:t>par l’employeur (35% des répondants sont salariés d’une entreprise qui n’autorise pas le télétravail / 58% des répondants travaillent dans une entreprise qui autorise le télétravail et 6% ne savent pas si le télétravail est autorisé) et que les répondants ne le souhaitaient pas (29%). </a:t>
            </a:r>
            <a:r>
              <a:rPr lang="fr-FR" sz="1200" b="1" baseline="0" dirty="0" smtClean="0">
                <a:solidFill>
                  <a:srgbClr val="00B050"/>
                </a:solidFill>
                <a:cs typeface="Calibri Light" panose="020F0302020204030204" pitchFamily="34" charset="0"/>
              </a:rPr>
              <a:t>Dans les entreprises qui n’autorisaient pas le télétravail, </a:t>
            </a:r>
            <a:r>
              <a:rPr lang="fr-FR" sz="1200" b="0" baseline="0" dirty="0" smtClean="0">
                <a:solidFill>
                  <a:srgbClr val="00B050"/>
                </a:solidFill>
                <a:cs typeface="Calibri Light" panose="020F0302020204030204" pitchFamily="34" charset="0"/>
              </a:rPr>
              <a:t>les salariés l’expliquent principalement par les résistances managériales, suivies d’autres motifs : conditions de travail en télétravail (25%), </a:t>
            </a:r>
            <a:r>
              <a:rPr lang="fr-FR" sz="1200" b="0" baseline="0" dirty="0" err="1" smtClean="0">
                <a:solidFill>
                  <a:srgbClr val="00B050"/>
                </a:solidFill>
                <a:cs typeface="Calibri Light" panose="020F0302020204030204" pitchFamily="34" charset="0"/>
              </a:rPr>
              <a:t>Cybersécurité</a:t>
            </a:r>
            <a:r>
              <a:rPr lang="fr-FR" sz="1200" b="0" baseline="0" dirty="0" smtClean="0">
                <a:solidFill>
                  <a:srgbClr val="00B050"/>
                </a:solidFill>
                <a:cs typeface="Calibri Light" panose="020F0302020204030204" pitchFamily="34" charset="0"/>
              </a:rPr>
              <a:t>/confidentialité des </a:t>
            </a:r>
            <a:r>
              <a:rPr lang="fr-FR" sz="1200" b="0" baseline="0" dirty="0" err="1" smtClean="0">
                <a:solidFill>
                  <a:srgbClr val="00B050"/>
                </a:solidFill>
                <a:cs typeface="Calibri Light" panose="020F0302020204030204" pitchFamily="34" charset="0"/>
              </a:rPr>
              <a:t>ronnées</a:t>
            </a:r>
            <a:r>
              <a:rPr lang="fr-FR" sz="1200" b="0" baseline="0" dirty="0" smtClean="0">
                <a:solidFill>
                  <a:srgbClr val="00B050"/>
                </a:solidFill>
                <a:cs typeface="Calibri Light" panose="020F0302020204030204" pitchFamily="34" charset="0"/>
              </a:rPr>
              <a:t> (24%), lourdeur de mise en place (19%), métiers incompatibles(18%). </a:t>
            </a:r>
            <a:r>
              <a:rPr lang="fr-FR" sz="1200" b="1" baseline="0" dirty="0" smtClean="0">
                <a:solidFill>
                  <a:srgbClr val="00B050"/>
                </a:solidFill>
                <a:cs typeface="Calibri Light" panose="020F0302020204030204" pitchFamily="34" charset="0"/>
              </a:rPr>
              <a:t>On remarque des différences entre CSP </a:t>
            </a:r>
            <a:r>
              <a:rPr lang="fr-FR" sz="1200" b="0" baseline="0" dirty="0" smtClean="0">
                <a:solidFill>
                  <a:srgbClr val="00B050"/>
                </a:solidFill>
                <a:cs typeface="Calibri Light" panose="020F0302020204030204" pitchFamily="34" charset="0"/>
              </a:rPr>
              <a:t>: Les cadres sont plus nombreux à dire ne pas souhaiter télétravailler (33% contre 24% des employés), à l’inverse, les employés sont plus nombreux à expliquer avoir des métiers incompatibles (8% contre 5% des cadres), ou à avoir essuyé un refus de leur hiérarchie (7% contre 3% des cadres). On remarque aussi des </a:t>
            </a:r>
            <a:r>
              <a:rPr lang="fr-FR" sz="1200" b="1" baseline="0" dirty="0" smtClean="0">
                <a:solidFill>
                  <a:srgbClr val="00B050"/>
                </a:solidFill>
                <a:cs typeface="Calibri Light" panose="020F0302020204030204" pitchFamily="34" charset="0"/>
              </a:rPr>
              <a:t>différences entre territoires </a:t>
            </a:r>
            <a:r>
              <a:rPr lang="fr-FR" sz="1200" b="0" baseline="0" dirty="0" smtClean="0">
                <a:solidFill>
                  <a:srgbClr val="00B050"/>
                </a:solidFill>
                <a:cs typeface="Calibri Light" panose="020F0302020204030204" pitchFamily="34" charset="0"/>
              </a:rPr>
              <a:t>: les habitants de l’AUE hors RM sont les moins nombreux à ne pas souhaiter télétravailler (22%) alors que les Rennais sont les + nombreux à évoquer ce motif (37%). Les Rennais sont aussi moins nombreux à ne pas avoir l’autorisation de télétravailler par leur employeur : 32% contre 37% dans les autres territoires.</a:t>
            </a:r>
          </a:p>
          <a:p>
            <a:pPr marL="0" marR="0" lvl="0" indent="0" algn="just" defTabSz="914400" rtl="0" eaLnBrk="1" fontAlgn="auto" latinLnBrk="0" hangingPunct="1">
              <a:lnSpc>
                <a:spcPct val="100000"/>
              </a:lnSpc>
              <a:spcBef>
                <a:spcPts val="0"/>
              </a:spcBef>
              <a:spcAft>
                <a:spcPts val="0"/>
              </a:spcAft>
              <a:buClrTx/>
              <a:buSzTx/>
              <a:buFontTx/>
              <a:buNone/>
              <a:tabLst/>
              <a:defRPr/>
            </a:pPr>
            <a:r>
              <a:rPr lang="fr-FR" sz="1200" b="0" baseline="0" dirty="0" smtClean="0">
                <a:solidFill>
                  <a:srgbClr val="00B050"/>
                </a:solidFill>
                <a:cs typeface="Calibri Light" panose="020F0302020204030204" pitchFamily="34" charset="0"/>
              </a:rPr>
              <a:t>Près d’un quart des répondants (</a:t>
            </a:r>
            <a:r>
              <a:rPr lang="fr-FR" sz="1200" b="1" baseline="0" dirty="0" smtClean="0">
                <a:solidFill>
                  <a:srgbClr val="00B050"/>
                </a:solidFill>
                <a:cs typeface="Calibri Light" panose="020F0302020204030204" pitchFamily="34" charset="0"/>
              </a:rPr>
              <a:t>23%) </a:t>
            </a:r>
            <a:r>
              <a:rPr lang="fr-FR" sz="1200" b="0" baseline="0" dirty="0" smtClean="0">
                <a:solidFill>
                  <a:srgbClr val="00B050"/>
                </a:solidFill>
                <a:cs typeface="Calibri Light" panose="020F0302020204030204" pitchFamily="34" charset="0"/>
              </a:rPr>
              <a:t>avancent </a:t>
            </a:r>
            <a:r>
              <a:rPr lang="fr-FR" sz="1200" b="1" baseline="0" dirty="0" smtClean="0">
                <a:solidFill>
                  <a:srgbClr val="00B050"/>
                </a:solidFill>
                <a:cs typeface="Calibri Light" panose="020F0302020204030204" pitchFamily="34" charset="0"/>
              </a:rPr>
              <a:t>d’autres motifs</a:t>
            </a:r>
            <a:r>
              <a:rPr lang="fr-FR" sz="1200" b="0" baseline="0" dirty="0" smtClean="0">
                <a:solidFill>
                  <a:srgbClr val="00B050"/>
                </a:solidFill>
                <a:cs typeface="Calibri Light" panose="020F0302020204030204" pitchFamily="34" charset="0"/>
              </a:rPr>
              <a:t>, qui témoignent d’une pratique qui était en plein développement avant la crise (accord récent ou en cours, déploiement en cours) mais qui se heurtait encore à certains freins (pratique peu encouragée, règles limitatives…). Autres raisons invoquées : les prises de postes trop récentes, le type de contrat (CDD, prestataire…) ou le type de poste, le manque d’équipements informatiques.</a:t>
            </a:r>
          </a:p>
        </p:txBody>
      </p:sp>
      <p:sp>
        <p:nvSpPr>
          <p:cNvPr id="4" name="Espace réservé du numéro de diapositive 3"/>
          <p:cNvSpPr>
            <a:spLocks noGrp="1"/>
          </p:cNvSpPr>
          <p:nvPr>
            <p:ph type="sldNum" sz="quarter" idx="10"/>
          </p:nvPr>
        </p:nvSpPr>
        <p:spPr/>
        <p:txBody>
          <a:bodyPr/>
          <a:lstStyle/>
          <a:p>
            <a:fld id="{11ED4DFC-B9C7-49DF-A21F-6598E130E1C2}" type="slidenum">
              <a:rPr lang="fr-FR" smtClean="0"/>
              <a:t>9</a:t>
            </a:fld>
            <a:endParaRPr lang="fr-FR"/>
          </a:p>
        </p:txBody>
      </p:sp>
    </p:spTree>
    <p:extLst>
      <p:ext uri="{BB962C8B-B14F-4D97-AF65-F5344CB8AC3E}">
        <p14:creationId xmlns:p14="http://schemas.microsoft.com/office/powerpoint/2010/main" val="19137747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EA9E673C-5E9E-4C58-98B0-14730EF4B5C9}" type="datetimeFigureOut">
              <a:rPr lang="fr-FR" smtClean="0"/>
              <a:t>25/06/2020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B6E83C4-1639-402C-AAD7-CBC6D962D60E}" type="slidenum">
              <a:rPr lang="fr-FR" smtClean="0"/>
              <a:t>‹N°›</a:t>
            </a:fld>
            <a:endParaRPr lang="fr-FR"/>
          </a:p>
        </p:txBody>
      </p:sp>
    </p:spTree>
    <p:extLst>
      <p:ext uri="{BB962C8B-B14F-4D97-AF65-F5344CB8AC3E}">
        <p14:creationId xmlns:p14="http://schemas.microsoft.com/office/powerpoint/2010/main" val="129109380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re et contenu">
    <p:spTree>
      <p:nvGrpSpPr>
        <p:cNvPr id="1" name=""/>
        <p:cNvGrpSpPr/>
        <p:nvPr/>
      </p:nvGrpSpPr>
      <p:grpSpPr>
        <a:xfrm>
          <a:off x="0" y="0"/>
          <a:ext cx="0" cy="0"/>
          <a:chOff x="0" y="0"/>
          <a:chExt cx="0" cy="0"/>
        </a:xfrm>
      </p:grpSpPr>
      <p:pic>
        <p:nvPicPr>
          <p:cNvPr id="7" name="Imag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38933" y="851424"/>
            <a:ext cx="2305067" cy="5981744"/>
          </a:xfrm>
          <a:prstGeom prst="rect">
            <a:avLst/>
          </a:prstGeom>
        </p:spPr>
      </p:pic>
      <p:sp>
        <p:nvSpPr>
          <p:cNvPr id="6" name="Espace réservé du numéro de diapositive 5"/>
          <p:cNvSpPr>
            <a:spLocks noGrp="1"/>
          </p:cNvSpPr>
          <p:nvPr>
            <p:ph type="sldNum" sz="quarter" idx="12"/>
          </p:nvPr>
        </p:nvSpPr>
        <p:spPr>
          <a:xfrm>
            <a:off x="8518776" y="6468043"/>
            <a:ext cx="611088" cy="365125"/>
          </a:xfrm>
        </p:spPr>
        <p:txBody>
          <a:bodyPr/>
          <a:lstStyle>
            <a:lvl1pPr>
              <a:defRPr sz="1050" b="1"/>
            </a:lvl1pPr>
          </a:lstStyle>
          <a:p>
            <a:fld id="{EB6E83C4-1639-402C-AAD7-CBC6D962D60E}" type="slidenum">
              <a:rPr lang="fr-FR" smtClean="0">
                <a:solidFill>
                  <a:prstClr val="black">
                    <a:tint val="75000"/>
                  </a:prstClr>
                </a:solidFill>
              </a:rPr>
              <a:pPr/>
              <a:t>‹N°›</a:t>
            </a:fld>
            <a:endParaRPr lang="fr-FR" dirty="0">
              <a:solidFill>
                <a:prstClr val="black">
                  <a:tint val="75000"/>
                </a:prstClr>
              </a:solidFill>
            </a:endParaRPr>
          </a:p>
        </p:txBody>
      </p:sp>
      <p:sp>
        <p:nvSpPr>
          <p:cNvPr id="10" name="Rectangle 9"/>
          <p:cNvSpPr/>
          <p:nvPr userDrawn="1"/>
        </p:nvSpPr>
        <p:spPr>
          <a:xfrm>
            <a:off x="467544" y="1988840"/>
            <a:ext cx="6264696" cy="646331"/>
          </a:xfrm>
          <a:prstGeom prst="rect">
            <a:avLst/>
          </a:prstGeom>
        </p:spPr>
        <p:txBody>
          <a:bodyPr wrap="square">
            <a:spAutoFit/>
          </a:bodyPr>
          <a:lstStyle/>
          <a:p>
            <a:r>
              <a:rPr lang="fr-FR" sz="3600" dirty="0" smtClean="0">
                <a:solidFill>
                  <a:srgbClr val="EDB057"/>
                </a:solidFill>
                <a:cs typeface="Calibri" panose="020F0502020204030204" pitchFamily="34" charset="0"/>
              </a:rPr>
              <a:t>Titre</a:t>
            </a:r>
          </a:p>
        </p:txBody>
      </p:sp>
      <p:sp>
        <p:nvSpPr>
          <p:cNvPr id="12" name="Rectangle 11"/>
          <p:cNvSpPr/>
          <p:nvPr userDrawn="1"/>
        </p:nvSpPr>
        <p:spPr>
          <a:xfrm>
            <a:off x="467544" y="2636912"/>
            <a:ext cx="1093761" cy="369332"/>
          </a:xfrm>
          <a:prstGeom prst="rect">
            <a:avLst/>
          </a:prstGeom>
        </p:spPr>
        <p:txBody>
          <a:bodyPr wrap="none">
            <a:spAutoFit/>
          </a:bodyPr>
          <a:lstStyle/>
          <a:p>
            <a:r>
              <a:rPr lang="fr-FR" dirty="0" smtClean="0">
                <a:solidFill>
                  <a:srgbClr val="0AA3C6"/>
                </a:solidFill>
                <a:cs typeface="Calibri Light" panose="020F0302020204030204" pitchFamily="34" charset="0"/>
              </a:rPr>
              <a:t>Sous-titre</a:t>
            </a:r>
            <a:endParaRPr lang="fr-FR" sz="1600" dirty="0">
              <a:solidFill>
                <a:srgbClr val="0AA3C6"/>
              </a:solidFill>
              <a:cs typeface="Calibri Light" panose="020F0302020204030204" pitchFamily="34" charset="0"/>
            </a:endParaRPr>
          </a:p>
        </p:txBody>
      </p:sp>
      <p:sp>
        <p:nvSpPr>
          <p:cNvPr id="13" name="Titre 1"/>
          <p:cNvSpPr txBox="1">
            <a:spLocks/>
          </p:cNvSpPr>
          <p:nvPr userDrawn="1"/>
        </p:nvSpPr>
        <p:spPr>
          <a:xfrm>
            <a:off x="457200" y="121196"/>
            <a:ext cx="8229600" cy="571500"/>
          </a:xfrm>
          <a:prstGeom prst="rect">
            <a:avLst/>
          </a:prstGeom>
        </p:spPr>
        <p:txBody>
          <a:bodyPr>
            <a:normAutofit/>
          </a:bodyPr>
          <a:lstStyle>
            <a:lvl1pPr algn="ctr" defTabSz="914400" rtl="0" eaLnBrk="1" latinLnBrk="0" hangingPunct="1">
              <a:spcBef>
                <a:spcPct val="0"/>
              </a:spcBef>
              <a:buNone/>
              <a:defRPr sz="4400" b="0" kern="1200">
                <a:solidFill>
                  <a:schemeClr val="tx1"/>
                </a:solidFill>
                <a:latin typeface="Carlito" panose="020F0502020204030204" pitchFamily="34" charset="0"/>
                <a:ea typeface="+mj-ea"/>
                <a:cs typeface="Carlito" panose="020F0502020204030204" pitchFamily="34" charset="0"/>
              </a:defRPr>
            </a:lvl1pPr>
          </a:lstStyle>
          <a:p>
            <a:pPr algn="l"/>
            <a:r>
              <a:rPr lang="fr-FR" sz="2800" b="1" dirty="0" smtClean="0">
                <a:solidFill>
                  <a:prstClr val="black"/>
                </a:solidFill>
              </a:rPr>
              <a:t>Titre</a:t>
            </a:r>
            <a:endParaRPr lang="fr-FR" sz="2800" b="1" dirty="0">
              <a:solidFill>
                <a:prstClr val="black"/>
              </a:solidFill>
            </a:endParaRPr>
          </a:p>
        </p:txBody>
      </p:sp>
      <p:cxnSp>
        <p:nvCxnSpPr>
          <p:cNvPr id="16" name="Connecteur droit 15"/>
          <p:cNvCxnSpPr/>
          <p:nvPr userDrawn="1"/>
        </p:nvCxnSpPr>
        <p:spPr>
          <a:xfrm>
            <a:off x="467544" y="851424"/>
            <a:ext cx="8676456" cy="0"/>
          </a:xfrm>
          <a:prstGeom prst="line">
            <a:avLst/>
          </a:prstGeom>
          <a:ln w="9525">
            <a:solidFill>
              <a:srgbClr val="EDB057"/>
            </a:solidFill>
          </a:ln>
        </p:spPr>
        <p:style>
          <a:lnRef idx="1">
            <a:schemeClr val="accent1"/>
          </a:lnRef>
          <a:fillRef idx="0">
            <a:schemeClr val="accent1"/>
          </a:fillRef>
          <a:effectRef idx="0">
            <a:schemeClr val="accent1"/>
          </a:effectRef>
          <a:fontRef idx="minor">
            <a:schemeClr val="tx1"/>
          </a:fontRef>
        </p:style>
      </p:cxnSp>
      <p:pic>
        <p:nvPicPr>
          <p:cNvPr id="14" name="Imag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016" y="5229200"/>
            <a:ext cx="781056" cy="623892"/>
          </a:xfrm>
          <a:prstGeom prst="rect">
            <a:avLst/>
          </a:prstGeom>
        </p:spPr>
      </p:pic>
    </p:spTree>
    <p:extLst>
      <p:ext uri="{BB962C8B-B14F-4D97-AF65-F5344CB8AC3E}">
        <p14:creationId xmlns:p14="http://schemas.microsoft.com/office/powerpoint/2010/main" val="214768189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EA9E673C-5E9E-4C58-98B0-14730EF4B5C9}" type="datetimeFigureOut">
              <a:rPr lang="fr-FR" smtClean="0">
                <a:solidFill>
                  <a:prstClr val="black">
                    <a:tint val="75000"/>
                  </a:prstClr>
                </a:solidFill>
              </a:rPr>
              <a:pPr/>
              <a:t>25/06/2020</a:t>
            </a:fld>
            <a:endParaRPr lang="fr-FR">
              <a:solidFill>
                <a:prstClr val="black">
                  <a:tint val="75000"/>
                </a:prstClr>
              </a:solidFill>
            </a:endParaRPr>
          </a:p>
        </p:txBody>
      </p:sp>
      <p:sp>
        <p:nvSpPr>
          <p:cNvPr id="4" name="Espace réservé du pied de page 3"/>
          <p:cNvSpPr>
            <a:spLocks noGrp="1"/>
          </p:cNvSpPr>
          <p:nvPr>
            <p:ph type="ftr" sz="quarter" idx="11"/>
          </p:nvPr>
        </p:nvSpPr>
        <p:spPr/>
        <p:txBody>
          <a:bodyPr/>
          <a:lstStyle/>
          <a:p>
            <a:endParaRPr lang="fr-FR">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EB6E83C4-1639-402C-AAD7-CBC6D962D60E}"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056024937"/>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pic>
        <p:nvPicPr>
          <p:cNvPr id="7" name="Imag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38933" y="851424"/>
            <a:ext cx="2305067" cy="5981744"/>
          </a:xfrm>
          <a:prstGeom prst="rect">
            <a:avLst/>
          </a:prstGeom>
        </p:spPr>
      </p:pic>
      <p:sp>
        <p:nvSpPr>
          <p:cNvPr id="6" name="Espace réservé du numéro de diapositive 5"/>
          <p:cNvSpPr>
            <a:spLocks noGrp="1"/>
          </p:cNvSpPr>
          <p:nvPr>
            <p:ph type="sldNum" sz="quarter" idx="12"/>
          </p:nvPr>
        </p:nvSpPr>
        <p:spPr>
          <a:xfrm>
            <a:off x="8518776" y="6468043"/>
            <a:ext cx="611088" cy="365125"/>
          </a:xfrm>
        </p:spPr>
        <p:txBody>
          <a:bodyPr/>
          <a:lstStyle>
            <a:lvl1pPr>
              <a:defRPr sz="1200" b="1"/>
            </a:lvl1pPr>
          </a:lstStyle>
          <a:p>
            <a:fld id="{B8A703F5-42CC-49E2-9756-8A70DB418DE8}" type="slidenum">
              <a:rPr lang="fr-FR" smtClean="0">
                <a:solidFill>
                  <a:prstClr val="black">
                    <a:tint val="75000"/>
                  </a:prstClr>
                </a:solidFill>
              </a:rPr>
              <a:pPr/>
              <a:t>‹N°›</a:t>
            </a:fld>
            <a:endParaRPr lang="fr-FR" dirty="0">
              <a:solidFill>
                <a:prstClr val="black">
                  <a:tint val="75000"/>
                </a:prstClr>
              </a:solidFill>
            </a:endParaRPr>
          </a:p>
        </p:txBody>
      </p:sp>
      <p:cxnSp>
        <p:nvCxnSpPr>
          <p:cNvPr id="16" name="Connecteur droit 15"/>
          <p:cNvCxnSpPr/>
          <p:nvPr userDrawn="1"/>
        </p:nvCxnSpPr>
        <p:spPr>
          <a:xfrm>
            <a:off x="467544" y="851424"/>
            <a:ext cx="8676456" cy="0"/>
          </a:xfrm>
          <a:prstGeom prst="line">
            <a:avLst/>
          </a:prstGeom>
          <a:ln w="9525">
            <a:solidFill>
              <a:srgbClr val="EDB05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732418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re et contenu">
    <p:spTree>
      <p:nvGrpSpPr>
        <p:cNvPr id="1" name=""/>
        <p:cNvGrpSpPr/>
        <p:nvPr/>
      </p:nvGrpSpPr>
      <p:grpSpPr>
        <a:xfrm>
          <a:off x="0" y="0"/>
          <a:ext cx="0" cy="0"/>
          <a:chOff x="0" y="0"/>
          <a:chExt cx="0" cy="0"/>
        </a:xfrm>
      </p:grpSpPr>
      <p:pic>
        <p:nvPicPr>
          <p:cNvPr id="7" name="Imag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38933" y="851424"/>
            <a:ext cx="2305067" cy="5981744"/>
          </a:xfrm>
          <a:prstGeom prst="rect">
            <a:avLst/>
          </a:prstGeom>
        </p:spPr>
      </p:pic>
      <p:sp>
        <p:nvSpPr>
          <p:cNvPr id="6" name="Espace réservé du numéro de diapositive 5"/>
          <p:cNvSpPr>
            <a:spLocks noGrp="1"/>
          </p:cNvSpPr>
          <p:nvPr>
            <p:ph type="sldNum" sz="quarter" idx="12"/>
          </p:nvPr>
        </p:nvSpPr>
        <p:spPr>
          <a:xfrm>
            <a:off x="8518776" y="6468043"/>
            <a:ext cx="611088" cy="365125"/>
          </a:xfrm>
        </p:spPr>
        <p:txBody>
          <a:bodyPr/>
          <a:lstStyle>
            <a:lvl1pPr>
              <a:defRPr sz="1050" b="1"/>
            </a:lvl1pPr>
          </a:lstStyle>
          <a:p>
            <a:fld id="{EB6E83C4-1639-402C-AAD7-CBC6D962D60E}" type="slidenum">
              <a:rPr lang="fr-FR" smtClean="0"/>
              <a:pPr/>
              <a:t>‹N°›</a:t>
            </a:fld>
            <a:endParaRPr lang="fr-FR" dirty="0"/>
          </a:p>
        </p:txBody>
      </p:sp>
      <p:sp>
        <p:nvSpPr>
          <p:cNvPr id="10" name="Rectangle 9"/>
          <p:cNvSpPr/>
          <p:nvPr userDrawn="1"/>
        </p:nvSpPr>
        <p:spPr>
          <a:xfrm>
            <a:off x="467544" y="1988840"/>
            <a:ext cx="6264696" cy="646331"/>
          </a:xfrm>
          <a:prstGeom prst="rect">
            <a:avLst/>
          </a:prstGeom>
        </p:spPr>
        <p:txBody>
          <a:bodyPr wrap="square">
            <a:spAutoFit/>
          </a:bodyPr>
          <a:lstStyle/>
          <a:p>
            <a:r>
              <a:rPr lang="fr-FR" sz="3600" kern="1200" dirty="0" smtClean="0">
                <a:solidFill>
                  <a:srgbClr val="EDB057"/>
                </a:solidFill>
                <a:latin typeface="+mn-lt"/>
                <a:ea typeface="+mn-ea"/>
                <a:cs typeface="Calibri" panose="020F0502020204030204" pitchFamily="34" charset="0"/>
              </a:rPr>
              <a:t>Titre</a:t>
            </a:r>
          </a:p>
        </p:txBody>
      </p:sp>
      <p:sp>
        <p:nvSpPr>
          <p:cNvPr id="12" name="Rectangle 11"/>
          <p:cNvSpPr/>
          <p:nvPr userDrawn="1"/>
        </p:nvSpPr>
        <p:spPr>
          <a:xfrm>
            <a:off x="467544" y="2636912"/>
            <a:ext cx="1093761" cy="369332"/>
          </a:xfrm>
          <a:prstGeom prst="rect">
            <a:avLst/>
          </a:prstGeom>
        </p:spPr>
        <p:txBody>
          <a:bodyPr wrap="none">
            <a:spAutoFit/>
          </a:bodyPr>
          <a:lstStyle/>
          <a:p>
            <a:r>
              <a:rPr lang="fr-FR" dirty="0" smtClean="0">
                <a:solidFill>
                  <a:srgbClr val="0AA3C6"/>
                </a:solidFill>
                <a:cs typeface="Calibri Light" panose="020F0302020204030204" pitchFamily="34" charset="0"/>
              </a:rPr>
              <a:t>Sous-titre</a:t>
            </a:r>
            <a:endParaRPr lang="fr-FR" sz="1600" dirty="0">
              <a:solidFill>
                <a:srgbClr val="0AA3C6"/>
              </a:solidFill>
              <a:cs typeface="Calibri Light" panose="020F0302020204030204" pitchFamily="34" charset="0"/>
            </a:endParaRPr>
          </a:p>
        </p:txBody>
      </p:sp>
      <p:sp>
        <p:nvSpPr>
          <p:cNvPr id="13" name="Titre 1"/>
          <p:cNvSpPr txBox="1">
            <a:spLocks/>
          </p:cNvSpPr>
          <p:nvPr userDrawn="1"/>
        </p:nvSpPr>
        <p:spPr>
          <a:xfrm>
            <a:off x="457200" y="121196"/>
            <a:ext cx="8229600" cy="571500"/>
          </a:xfrm>
          <a:prstGeom prst="rect">
            <a:avLst/>
          </a:prstGeom>
        </p:spPr>
        <p:txBody>
          <a:bodyPr>
            <a:normAutofit/>
          </a:bodyPr>
          <a:lstStyle>
            <a:lvl1pPr algn="ctr" defTabSz="914400" rtl="0" eaLnBrk="1" latinLnBrk="0" hangingPunct="1">
              <a:spcBef>
                <a:spcPct val="0"/>
              </a:spcBef>
              <a:buNone/>
              <a:defRPr sz="4400" b="0" kern="1200">
                <a:solidFill>
                  <a:schemeClr val="tx1"/>
                </a:solidFill>
                <a:latin typeface="Carlito" panose="020F0502020204030204" pitchFamily="34" charset="0"/>
                <a:ea typeface="+mj-ea"/>
                <a:cs typeface="Carlito" panose="020F0502020204030204" pitchFamily="34" charset="0"/>
              </a:defRPr>
            </a:lvl1pPr>
          </a:lstStyle>
          <a:p>
            <a:pPr algn="l"/>
            <a:r>
              <a:rPr lang="fr-FR" sz="2800" b="1" dirty="0" smtClean="0"/>
              <a:t>Titre</a:t>
            </a:r>
            <a:endParaRPr lang="fr-FR" sz="2800" b="1" dirty="0"/>
          </a:p>
        </p:txBody>
      </p:sp>
      <p:cxnSp>
        <p:nvCxnSpPr>
          <p:cNvPr id="16" name="Connecteur droit 15"/>
          <p:cNvCxnSpPr/>
          <p:nvPr userDrawn="1"/>
        </p:nvCxnSpPr>
        <p:spPr>
          <a:xfrm>
            <a:off x="467544" y="851424"/>
            <a:ext cx="8676456" cy="0"/>
          </a:xfrm>
          <a:prstGeom prst="line">
            <a:avLst/>
          </a:prstGeom>
          <a:ln w="9525">
            <a:solidFill>
              <a:srgbClr val="EDB057"/>
            </a:solidFill>
          </a:ln>
        </p:spPr>
        <p:style>
          <a:lnRef idx="1">
            <a:schemeClr val="accent1"/>
          </a:lnRef>
          <a:fillRef idx="0">
            <a:schemeClr val="accent1"/>
          </a:fillRef>
          <a:effectRef idx="0">
            <a:schemeClr val="accent1"/>
          </a:effectRef>
          <a:fontRef idx="minor">
            <a:schemeClr val="tx1"/>
          </a:fontRef>
        </p:style>
      </p:cxnSp>
      <p:pic>
        <p:nvPicPr>
          <p:cNvPr id="14" name="Imag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016" y="5229200"/>
            <a:ext cx="781056" cy="623892"/>
          </a:xfrm>
          <a:prstGeom prst="rect">
            <a:avLst/>
          </a:prstGeom>
        </p:spPr>
      </p:pic>
    </p:spTree>
    <p:extLst>
      <p:ext uri="{BB962C8B-B14F-4D97-AF65-F5344CB8AC3E}">
        <p14:creationId xmlns:p14="http://schemas.microsoft.com/office/powerpoint/2010/main" val="406342955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EA9E673C-5E9E-4C58-98B0-14730EF4B5C9}" type="datetimeFigureOut">
              <a:rPr lang="fr-FR" smtClean="0"/>
              <a:t>25/06/2020</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EB6E83C4-1639-402C-AAD7-CBC6D962D60E}" type="slidenum">
              <a:rPr lang="fr-FR" smtClean="0"/>
              <a:t>‹N°›</a:t>
            </a:fld>
            <a:endParaRPr lang="fr-FR"/>
          </a:p>
        </p:txBody>
      </p:sp>
    </p:spTree>
    <p:extLst>
      <p:ext uri="{BB962C8B-B14F-4D97-AF65-F5344CB8AC3E}">
        <p14:creationId xmlns:p14="http://schemas.microsoft.com/office/powerpoint/2010/main" val="418800144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pic>
        <p:nvPicPr>
          <p:cNvPr id="7" name="Imag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38933" y="851424"/>
            <a:ext cx="2305067" cy="5981744"/>
          </a:xfrm>
          <a:prstGeom prst="rect">
            <a:avLst/>
          </a:prstGeom>
        </p:spPr>
      </p:pic>
      <p:sp>
        <p:nvSpPr>
          <p:cNvPr id="6" name="Espace réservé du numéro de diapositive 5"/>
          <p:cNvSpPr>
            <a:spLocks noGrp="1"/>
          </p:cNvSpPr>
          <p:nvPr>
            <p:ph type="sldNum" sz="quarter" idx="12"/>
          </p:nvPr>
        </p:nvSpPr>
        <p:spPr>
          <a:xfrm>
            <a:off x="8518776" y="6468043"/>
            <a:ext cx="611088" cy="365125"/>
          </a:xfrm>
        </p:spPr>
        <p:txBody>
          <a:bodyPr/>
          <a:lstStyle>
            <a:lvl1pPr>
              <a:defRPr sz="1200" b="1"/>
            </a:lvl1pPr>
          </a:lstStyle>
          <a:p>
            <a:fld id="{B8A703F5-42CC-49E2-9756-8A70DB418DE8}" type="slidenum">
              <a:rPr lang="fr-FR" smtClean="0"/>
              <a:t>‹N°›</a:t>
            </a:fld>
            <a:endParaRPr lang="fr-FR" dirty="0"/>
          </a:p>
        </p:txBody>
      </p:sp>
      <p:cxnSp>
        <p:nvCxnSpPr>
          <p:cNvPr id="16" name="Connecteur droit 15"/>
          <p:cNvCxnSpPr/>
          <p:nvPr userDrawn="1"/>
        </p:nvCxnSpPr>
        <p:spPr>
          <a:xfrm>
            <a:off x="467544" y="851424"/>
            <a:ext cx="8676456" cy="0"/>
          </a:xfrm>
          <a:prstGeom prst="line">
            <a:avLst/>
          </a:prstGeom>
          <a:ln w="9525">
            <a:solidFill>
              <a:srgbClr val="EDB05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28115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EA9E673C-5E9E-4C58-98B0-14730EF4B5C9}" type="datetimeFigureOut">
              <a:rPr lang="fr-FR" smtClean="0">
                <a:solidFill>
                  <a:prstClr val="black">
                    <a:tint val="75000"/>
                  </a:prstClr>
                </a:solidFill>
              </a:rPr>
              <a:pPr/>
              <a:t>25/06/2020</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EB6E83C4-1639-402C-AAD7-CBC6D962D60E}"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6521244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re et contenu">
    <p:spTree>
      <p:nvGrpSpPr>
        <p:cNvPr id="1" name=""/>
        <p:cNvGrpSpPr/>
        <p:nvPr/>
      </p:nvGrpSpPr>
      <p:grpSpPr>
        <a:xfrm>
          <a:off x="0" y="0"/>
          <a:ext cx="0" cy="0"/>
          <a:chOff x="0" y="0"/>
          <a:chExt cx="0" cy="0"/>
        </a:xfrm>
      </p:grpSpPr>
      <p:pic>
        <p:nvPicPr>
          <p:cNvPr id="7" name="Imag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38933" y="851424"/>
            <a:ext cx="2305067" cy="5981744"/>
          </a:xfrm>
          <a:prstGeom prst="rect">
            <a:avLst/>
          </a:prstGeom>
        </p:spPr>
      </p:pic>
      <p:sp>
        <p:nvSpPr>
          <p:cNvPr id="6" name="Espace réservé du numéro de diapositive 5"/>
          <p:cNvSpPr>
            <a:spLocks noGrp="1"/>
          </p:cNvSpPr>
          <p:nvPr>
            <p:ph type="sldNum" sz="quarter" idx="12"/>
          </p:nvPr>
        </p:nvSpPr>
        <p:spPr>
          <a:xfrm>
            <a:off x="8518776" y="6468043"/>
            <a:ext cx="611088" cy="365125"/>
          </a:xfrm>
        </p:spPr>
        <p:txBody>
          <a:bodyPr/>
          <a:lstStyle>
            <a:lvl1pPr>
              <a:defRPr sz="1050" b="1"/>
            </a:lvl1pPr>
          </a:lstStyle>
          <a:p>
            <a:fld id="{EB6E83C4-1639-402C-AAD7-CBC6D962D60E}" type="slidenum">
              <a:rPr lang="fr-FR" smtClean="0">
                <a:solidFill>
                  <a:prstClr val="black">
                    <a:tint val="75000"/>
                  </a:prstClr>
                </a:solidFill>
              </a:rPr>
              <a:pPr/>
              <a:t>‹N°›</a:t>
            </a:fld>
            <a:endParaRPr lang="fr-FR" dirty="0">
              <a:solidFill>
                <a:prstClr val="black">
                  <a:tint val="75000"/>
                </a:prstClr>
              </a:solidFill>
            </a:endParaRPr>
          </a:p>
        </p:txBody>
      </p:sp>
      <p:sp>
        <p:nvSpPr>
          <p:cNvPr id="10" name="Rectangle 9"/>
          <p:cNvSpPr/>
          <p:nvPr userDrawn="1"/>
        </p:nvSpPr>
        <p:spPr>
          <a:xfrm>
            <a:off x="467544" y="1988840"/>
            <a:ext cx="6264696" cy="646331"/>
          </a:xfrm>
          <a:prstGeom prst="rect">
            <a:avLst/>
          </a:prstGeom>
        </p:spPr>
        <p:txBody>
          <a:bodyPr wrap="square">
            <a:spAutoFit/>
          </a:bodyPr>
          <a:lstStyle/>
          <a:p>
            <a:r>
              <a:rPr lang="fr-FR" sz="3600" dirty="0" smtClean="0">
                <a:solidFill>
                  <a:srgbClr val="EDB057"/>
                </a:solidFill>
                <a:cs typeface="Calibri" panose="020F0502020204030204" pitchFamily="34" charset="0"/>
              </a:rPr>
              <a:t>Titre</a:t>
            </a:r>
          </a:p>
        </p:txBody>
      </p:sp>
      <p:sp>
        <p:nvSpPr>
          <p:cNvPr id="12" name="Rectangle 11"/>
          <p:cNvSpPr/>
          <p:nvPr userDrawn="1"/>
        </p:nvSpPr>
        <p:spPr>
          <a:xfrm>
            <a:off x="467544" y="2636912"/>
            <a:ext cx="1093761" cy="369332"/>
          </a:xfrm>
          <a:prstGeom prst="rect">
            <a:avLst/>
          </a:prstGeom>
        </p:spPr>
        <p:txBody>
          <a:bodyPr wrap="none">
            <a:spAutoFit/>
          </a:bodyPr>
          <a:lstStyle/>
          <a:p>
            <a:r>
              <a:rPr lang="fr-FR" dirty="0" smtClean="0">
                <a:solidFill>
                  <a:srgbClr val="0AA3C6"/>
                </a:solidFill>
                <a:cs typeface="Calibri Light" panose="020F0302020204030204" pitchFamily="34" charset="0"/>
              </a:rPr>
              <a:t>Sous-titre</a:t>
            </a:r>
            <a:endParaRPr lang="fr-FR" sz="1600" dirty="0">
              <a:solidFill>
                <a:srgbClr val="0AA3C6"/>
              </a:solidFill>
              <a:cs typeface="Calibri Light" panose="020F0302020204030204" pitchFamily="34" charset="0"/>
            </a:endParaRPr>
          </a:p>
        </p:txBody>
      </p:sp>
      <p:sp>
        <p:nvSpPr>
          <p:cNvPr id="13" name="Titre 1"/>
          <p:cNvSpPr txBox="1">
            <a:spLocks/>
          </p:cNvSpPr>
          <p:nvPr userDrawn="1"/>
        </p:nvSpPr>
        <p:spPr>
          <a:xfrm>
            <a:off x="457200" y="121196"/>
            <a:ext cx="8229600" cy="571500"/>
          </a:xfrm>
          <a:prstGeom prst="rect">
            <a:avLst/>
          </a:prstGeom>
        </p:spPr>
        <p:txBody>
          <a:bodyPr>
            <a:normAutofit/>
          </a:bodyPr>
          <a:lstStyle>
            <a:lvl1pPr algn="ctr" defTabSz="914400" rtl="0" eaLnBrk="1" latinLnBrk="0" hangingPunct="1">
              <a:spcBef>
                <a:spcPct val="0"/>
              </a:spcBef>
              <a:buNone/>
              <a:defRPr sz="4400" b="0" kern="1200">
                <a:solidFill>
                  <a:schemeClr val="tx1"/>
                </a:solidFill>
                <a:latin typeface="Carlito" panose="020F0502020204030204" pitchFamily="34" charset="0"/>
                <a:ea typeface="+mj-ea"/>
                <a:cs typeface="Carlito" panose="020F0502020204030204" pitchFamily="34" charset="0"/>
              </a:defRPr>
            </a:lvl1pPr>
          </a:lstStyle>
          <a:p>
            <a:pPr algn="l"/>
            <a:r>
              <a:rPr lang="fr-FR" sz="2800" b="1" dirty="0" smtClean="0">
                <a:solidFill>
                  <a:prstClr val="black"/>
                </a:solidFill>
              </a:rPr>
              <a:t>Titre</a:t>
            </a:r>
            <a:endParaRPr lang="fr-FR" sz="2800" b="1" dirty="0">
              <a:solidFill>
                <a:prstClr val="black"/>
              </a:solidFill>
            </a:endParaRPr>
          </a:p>
        </p:txBody>
      </p:sp>
      <p:cxnSp>
        <p:nvCxnSpPr>
          <p:cNvPr id="16" name="Connecteur droit 15"/>
          <p:cNvCxnSpPr/>
          <p:nvPr userDrawn="1"/>
        </p:nvCxnSpPr>
        <p:spPr>
          <a:xfrm>
            <a:off x="467544" y="851424"/>
            <a:ext cx="8676456" cy="0"/>
          </a:xfrm>
          <a:prstGeom prst="line">
            <a:avLst/>
          </a:prstGeom>
          <a:ln w="9525">
            <a:solidFill>
              <a:srgbClr val="EDB057"/>
            </a:solidFill>
          </a:ln>
        </p:spPr>
        <p:style>
          <a:lnRef idx="1">
            <a:schemeClr val="accent1"/>
          </a:lnRef>
          <a:fillRef idx="0">
            <a:schemeClr val="accent1"/>
          </a:fillRef>
          <a:effectRef idx="0">
            <a:schemeClr val="accent1"/>
          </a:effectRef>
          <a:fontRef idx="minor">
            <a:schemeClr val="tx1"/>
          </a:fontRef>
        </p:style>
      </p:cxnSp>
      <p:pic>
        <p:nvPicPr>
          <p:cNvPr id="14" name="Imag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016" y="5229200"/>
            <a:ext cx="781056" cy="623892"/>
          </a:xfrm>
          <a:prstGeom prst="rect">
            <a:avLst/>
          </a:prstGeom>
        </p:spPr>
      </p:pic>
    </p:spTree>
    <p:extLst>
      <p:ext uri="{BB962C8B-B14F-4D97-AF65-F5344CB8AC3E}">
        <p14:creationId xmlns:p14="http://schemas.microsoft.com/office/powerpoint/2010/main" val="25638020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EA9E673C-5E9E-4C58-98B0-14730EF4B5C9}" type="datetimeFigureOut">
              <a:rPr lang="fr-FR" smtClean="0">
                <a:solidFill>
                  <a:prstClr val="black">
                    <a:tint val="75000"/>
                  </a:prstClr>
                </a:solidFill>
              </a:rPr>
              <a:pPr/>
              <a:t>25/06/2020</a:t>
            </a:fld>
            <a:endParaRPr lang="fr-FR">
              <a:solidFill>
                <a:prstClr val="black">
                  <a:tint val="75000"/>
                </a:prstClr>
              </a:solidFill>
            </a:endParaRPr>
          </a:p>
        </p:txBody>
      </p:sp>
      <p:sp>
        <p:nvSpPr>
          <p:cNvPr id="4" name="Espace réservé du pied de page 3"/>
          <p:cNvSpPr>
            <a:spLocks noGrp="1"/>
          </p:cNvSpPr>
          <p:nvPr>
            <p:ph type="ftr" sz="quarter" idx="11"/>
          </p:nvPr>
        </p:nvSpPr>
        <p:spPr/>
        <p:txBody>
          <a:bodyPr/>
          <a:lstStyle/>
          <a:p>
            <a:endParaRPr lang="fr-FR">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EB6E83C4-1639-402C-AAD7-CBC6D962D60E}"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05813508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pic>
        <p:nvPicPr>
          <p:cNvPr id="7" name="Imag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38933" y="851424"/>
            <a:ext cx="2305067" cy="5981744"/>
          </a:xfrm>
          <a:prstGeom prst="rect">
            <a:avLst/>
          </a:prstGeom>
        </p:spPr>
      </p:pic>
      <p:sp>
        <p:nvSpPr>
          <p:cNvPr id="6" name="Espace réservé du numéro de diapositive 5"/>
          <p:cNvSpPr>
            <a:spLocks noGrp="1"/>
          </p:cNvSpPr>
          <p:nvPr>
            <p:ph type="sldNum" sz="quarter" idx="12"/>
          </p:nvPr>
        </p:nvSpPr>
        <p:spPr>
          <a:xfrm>
            <a:off x="8518776" y="6468043"/>
            <a:ext cx="611088" cy="365125"/>
          </a:xfrm>
        </p:spPr>
        <p:txBody>
          <a:bodyPr/>
          <a:lstStyle>
            <a:lvl1pPr>
              <a:defRPr sz="1200" b="1"/>
            </a:lvl1pPr>
          </a:lstStyle>
          <a:p>
            <a:fld id="{B8A703F5-42CC-49E2-9756-8A70DB418DE8}" type="slidenum">
              <a:rPr lang="fr-FR" smtClean="0">
                <a:solidFill>
                  <a:prstClr val="black">
                    <a:tint val="75000"/>
                  </a:prstClr>
                </a:solidFill>
              </a:rPr>
              <a:pPr/>
              <a:t>‹N°›</a:t>
            </a:fld>
            <a:endParaRPr lang="fr-FR" dirty="0">
              <a:solidFill>
                <a:prstClr val="black">
                  <a:tint val="75000"/>
                </a:prstClr>
              </a:solidFill>
            </a:endParaRPr>
          </a:p>
        </p:txBody>
      </p:sp>
      <p:cxnSp>
        <p:nvCxnSpPr>
          <p:cNvPr id="16" name="Connecteur droit 15"/>
          <p:cNvCxnSpPr/>
          <p:nvPr userDrawn="1"/>
        </p:nvCxnSpPr>
        <p:spPr>
          <a:xfrm>
            <a:off x="467544" y="851424"/>
            <a:ext cx="8676456" cy="0"/>
          </a:xfrm>
          <a:prstGeom prst="line">
            <a:avLst/>
          </a:prstGeom>
          <a:ln w="9525">
            <a:solidFill>
              <a:srgbClr val="EDB05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263380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EA9E673C-5E9E-4C58-98B0-14730EF4B5C9}" type="datetimeFigureOut">
              <a:rPr lang="fr-FR" smtClean="0">
                <a:solidFill>
                  <a:prstClr val="black">
                    <a:tint val="75000"/>
                  </a:prstClr>
                </a:solidFill>
              </a:rPr>
              <a:pPr/>
              <a:t>25/06/2020</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EB6E83C4-1639-402C-AAD7-CBC6D962D60E}"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78650240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5" Type="http://schemas.openxmlformats.org/officeDocument/2006/relationships/theme" Target="../theme/theme3.xml"/><Relationship Id="rId4"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9E673C-5E9E-4C58-98B0-14730EF4B5C9}" type="datetimeFigureOut">
              <a:rPr lang="fr-FR" smtClean="0"/>
              <a:t>25/06/2020</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6E83C4-1639-402C-AAD7-CBC6D962D60E}" type="slidenum">
              <a:rPr lang="fr-FR" smtClean="0"/>
              <a:t>‹N°›</a:t>
            </a:fld>
            <a:endParaRPr lang="fr-FR"/>
          </a:p>
        </p:txBody>
      </p:sp>
    </p:spTree>
    <p:extLst>
      <p:ext uri="{BB962C8B-B14F-4D97-AF65-F5344CB8AC3E}">
        <p14:creationId xmlns:p14="http://schemas.microsoft.com/office/powerpoint/2010/main" val="3972008930"/>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0" r:id="rId4"/>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9E673C-5E9E-4C58-98B0-14730EF4B5C9}" type="datetimeFigureOut">
              <a:rPr lang="fr-FR" smtClean="0">
                <a:solidFill>
                  <a:prstClr val="black">
                    <a:tint val="75000"/>
                  </a:prstClr>
                </a:solidFill>
              </a:rPr>
              <a:pPr/>
              <a:t>25/06/2020</a:t>
            </a:fld>
            <a:endParaRPr lang="fr-FR">
              <a:solidFill>
                <a:prstClr val="black">
                  <a:tint val="75000"/>
                </a:prstClr>
              </a:solidFill>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solidFill>
                <a:prstClr val="black">
                  <a:tint val="75000"/>
                </a:prstClr>
              </a:solidFill>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6E83C4-1639-402C-AAD7-CBC6D962D60E}"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077751447"/>
      </p:ext>
    </p:extLst>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9E673C-5E9E-4C58-98B0-14730EF4B5C9}" type="datetimeFigureOut">
              <a:rPr lang="fr-FR" smtClean="0">
                <a:solidFill>
                  <a:prstClr val="black">
                    <a:tint val="75000"/>
                  </a:prstClr>
                </a:solidFill>
              </a:rPr>
              <a:pPr/>
              <a:t>25/06/2020</a:t>
            </a:fld>
            <a:endParaRPr lang="fr-FR">
              <a:solidFill>
                <a:prstClr val="black">
                  <a:tint val="75000"/>
                </a:prstClr>
              </a:solidFill>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solidFill>
                <a:prstClr val="black">
                  <a:tint val="75000"/>
                </a:prstClr>
              </a:solidFill>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6E83C4-1639-402C-AAD7-CBC6D962D60E}"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122214241"/>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microsoft.com/office/2007/relationships/hdphoto" Target="../media/hdphoto1.wdp"/><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7" Type="http://schemas.microsoft.com/office/2007/relationships/hdphoto" Target="../media/hdphoto2.wdp"/><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17.png"/><Relationship Id="rId5" Type="http://schemas.microsoft.com/office/2007/relationships/hdphoto" Target="../media/hdphoto1.wdp"/><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11.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image" Target="../media/image19.png"/><Relationship Id="rId4" Type="http://schemas.openxmlformats.org/officeDocument/2006/relationships/chart" Target="../charts/char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chart" Target="../charts/chart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image" Target="../media/image2.png"/><Relationship Id="rId5" Type="http://schemas.openxmlformats.org/officeDocument/2006/relationships/chart" Target="../charts/chart6.xml"/><Relationship Id="rId4" Type="http://schemas.openxmlformats.org/officeDocument/2006/relationships/chart" Target="../charts/chart5.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9.xml"/><Relationship Id="rId6" Type="http://schemas.openxmlformats.org/officeDocument/2006/relationships/image" Target="../media/image7.jpeg"/><Relationship Id="rId5" Type="http://schemas.openxmlformats.org/officeDocument/2006/relationships/image" Target="../media/image21.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AA3C6"/>
        </a:solidFill>
        <a:effectLst/>
      </p:bgPr>
    </p:bg>
    <p:spTree>
      <p:nvGrpSpPr>
        <p:cNvPr id="1" name=""/>
        <p:cNvGrpSpPr/>
        <p:nvPr/>
      </p:nvGrpSpPr>
      <p:grpSpPr>
        <a:xfrm>
          <a:off x="0" y="0"/>
          <a:ext cx="0" cy="0"/>
          <a:chOff x="0" y="0"/>
          <a:chExt cx="0" cy="0"/>
        </a:xfrm>
      </p:grpSpPr>
      <p:pic>
        <p:nvPicPr>
          <p:cNvPr id="2" name="Image 1"/>
          <p:cNvPicPr>
            <a:picLocks noChangeAspect="1"/>
          </p:cNvPicPr>
          <p:nvPr/>
        </p:nvPicPr>
        <p:blipFill rotWithShape="1">
          <a:blip r:embed="rId3">
            <a:extLst>
              <a:ext uri="{28A0092B-C50C-407E-A947-70E740481C1C}">
                <a14:useLocalDpi xmlns:a14="http://schemas.microsoft.com/office/drawing/2010/main" val="0"/>
              </a:ext>
            </a:extLst>
          </a:blip>
          <a:srcRect l="69" t="1244" r="716" b="7070"/>
          <a:stretch/>
        </p:blipFill>
        <p:spPr>
          <a:xfrm>
            <a:off x="1000812" y="1390802"/>
            <a:ext cx="6451508" cy="5299456"/>
          </a:xfrm>
          <a:prstGeom prst="rect">
            <a:avLst/>
          </a:prstGeom>
        </p:spPr>
      </p:pic>
      <p:sp>
        <p:nvSpPr>
          <p:cNvPr id="12" name="Rectangle 11"/>
          <p:cNvSpPr/>
          <p:nvPr/>
        </p:nvSpPr>
        <p:spPr>
          <a:xfrm>
            <a:off x="-1" y="140439"/>
            <a:ext cx="9144001" cy="1200329"/>
          </a:xfrm>
          <a:prstGeom prst="rect">
            <a:avLst/>
          </a:prstGeom>
        </p:spPr>
        <p:txBody>
          <a:bodyPr wrap="square">
            <a:spAutoFit/>
          </a:bodyPr>
          <a:lstStyle/>
          <a:p>
            <a:pPr algn="ctr"/>
            <a:r>
              <a:rPr lang="fr-FR" sz="2400" b="1" dirty="0">
                <a:solidFill>
                  <a:prstClr val="white"/>
                </a:solidFill>
                <a:latin typeface="Carlito" panose="020F0502020204030204" pitchFamily="34" charset="0"/>
                <a:cs typeface="Carlito" panose="020F0502020204030204" pitchFamily="34" charset="0"/>
              </a:rPr>
              <a:t>Contrat de coopération de l'aire urbaine de Rennes </a:t>
            </a:r>
          </a:p>
          <a:p>
            <a:pPr algn="ctr"/>
            <a:r>
              <a:rPr lang="fr-FR" sz="2400" b="1" dirty="0">
                <a:solidFill>
                  <a:prstClr val="white"/>
                </a:solidFill>
                <a:latin typeface="Carlito" panose="020F0502020204030204" pitchFamily="34" charset="0"/>
                <a:cs typeface="Carlito" panose="020F0502020204030204" pitchFamily="34" charset="0"/>
              </a:rPr>
              <a:t>élargie aux communautés d'agglomération </a:t>
            </a:r>
            <a:r>
              <a:rPr lang="fr-FR" sz="2400" b="1" dirty="0" smtClean="0">
                <a:solidFill>
                  <a:prstClr val="white"/>
                </a:solidFill>
                <a:latin typeface="Carlito" panose="020F0502020204030204" pitchFamily="34" charset="0"/>
                <a:cs typeface="Carlito" panose="020F0502020204030204" pitchFamily="34" charset="0"/>
              </a:rPr>
              <a:t>de </a:t>
            </a:r>
          </a:p>
          <a:p>
            <a:pPr algn="ctr"/>
            <a:r>
              <a:rPr lang="fr-FR" sz="2400" b="1" dirty="0" smtClean="0">
                <a:solidFill>
                  <a:prstClr val="black"/>
                </a:solidFill>
                <a:latin typeface="Carlito" panose="020F0502020204030204" pitchFamily="34" charset="0"/>
                <a:cs typeface="Carlito" panose="020F0502020204030204" pitchFamily="34" charset="0"/>
              </a:rPr>
              <a:t>Redon - Saint-Malo – Fougères - Vitré - Dinan</a:t>
            </a:r>
            <a:endParaRPr lang="fr-FR" sz="2400" b="1" dirty="0">
              <a:solidFill>
                <a:prstClr val="black"/>
              </a:solidFill>
              <a:latin typeface="Carlito" panose="020F0502020204030204" pitchFamily="34" charset="0"/>
              <a:cs typeface="Carlito" panose="020F0502020204030204" pitchFamily="34" charset="0"/>
            </a:endParaRPr>
          </a:p>
        </p:txBody>
      </p:sp>
      <p:cxnSp>
        <p:nvCxnSpPr>
          <p:cNvPr id="9" name="Connecteur droit 8"/>
          <p:cNvCxnSpPr/>
          <p:nvPr/>
        </p:nvCxnSpPr>
        <p:spPr>
          <a:xfrm>
            <a:off x="0" y="1379980"/>
            <a:ext cx="9144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Connecteur droit 10"/>
          <p:cNvCxnSpPr/>
          <p:nvPr/>
        </p:nvCxnSpPr>
        <p:spPr>
          <a:xfrm flipV="1">
            <a:off x="996303" y="1390802"/>
            <a:ext cx="0" cy="5467198"/>
          </a:xfrm>
          <a:prstGeom prst="line">
            <a:avLst/>
          </a:prstGeom>
          <a:ln w="6350" cap="rnd">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5" name="Connecteur droit 14"/>
          <p:cNvCxnSpPr/>
          <p:nvPr/>
        </p:nvCxnSpPr>
        <p:spPr>
          <a:xfrm flipV="1">
            <a:off x="7596336" y="1390802"/>
            <a:ext cx="0" cy="5467198"/>
          </a:xfrm>
          <a:prstGeom prst="line">
            <a:avLst/>
          </a:prstGeom>
          <a:ln w="6350">
            <a:solidFill>
              <a:schemeClr val="bg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05532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457200" y="121196"/>
            <a:ext cx="8229600" cy="571500"/>
          </a:xfrm>
          <a:prstGeom prst="rect">
            <a:avLst/>
          </a:prstGeom>
        </p:spPr>
        <p:txBody>
          <a:bodyPr>
            <a:normAutofit/>
          </a:bodyPr>
          <a:lstStyle>
            <a:lvl1pPr algn="ctr" defTabSz="914400" rtl="0" eaLnBrk="1" latinLnBrk="0" hangingPunct="1">
              <a:spcBef>
                <a:spcPct val="0"/>
              </a:spcBef>
              <a:buNone/>
              <a:defRPr sz="4400" b="0" kern="1200">
                <a:solidFill>
                  <a:schemeClr val="tx1"/>
                </a:solidFill>
                <a:latin typeface="Carlito" panose="020F0502020204030204" pitchFamily="34" charset="0"/>
                <a:ea typeface="+mj-ea"/>
                <a:cs typeface="Carlito" panose="020F0502020204030204" pitchFamily="34" charset="0"/>
              </a:defRPr>
            </a:lvl1pPr>
          </a:lstStyle>
          <a:p>
            <a:pPr algn="l"/>
            <a:r>
              <a:rPr lang="fr-FR" sz="2800" b="1" dirty="0" smtClean="0"/>
              <a:t>Perception du télétravail avant le confinement </a:t>
            </a:r>
            <a:endParaRPr lang="fr-FR" sz="2800" b="1" dirty="0"/>
          </a:p>
        </p:txBody>
      </p:sp>
      <p:sp>
        <p:nvSpPr>
          <p:cNvPr id="10" name="Rectangle 9"/>
          <p:cNvSpPr/>
          <p:nvPr/>
        </p:nvSpPr>
        <p:spPr>
          <a:xfrm>
            <a:off x="178953" y="908720"/>
            <a:ext cx="6264697" cy="523220"/>
          </a:xfrm>
          <a:prstGeom prst="rect">
            <a:avLst/>
          </a:prstGeom>
        </p:spPr>
        <p:txBody>
          <a:bodyPr wrap="square">
            <a:spAutoFit/>
          </a:bodyPr>
          <a:lstStyle/>
          <a:p>
            <a:r>
              <a:rPr lang="fr-FR" sz="2800" b="1" dirty="0" smtClean="0">
                <a:solidFill>
                  <a:srgbClr val="EDB057"/>
                </a:solidFill>
                <a:cs typeface="Calibri" panose="020F0502020204030204" pitchFamily="34" charset="0"/>
              </a:rPr>
              <a:t>Les avantages perçus : </a:t>
            </a:r>
            <a:endParaRPr lang="fr-FR" sz="2800" b="1" kern="1200" dirty="0" smtClean="0">
              <a:solidFill>
                <a:srgbClr val="EDB057"/>
              </a:solidFill>
              <a:cs typeface="Calibri" panose="020F0502020204030204" pitchFamily="34" charset="0"/>
            </a:endParaRPr>
          </a:p>
        </p:txBody>
      </p:sp>
      <p:sp>
        <p:nvSpPr>
          <p:cNvPr id="4" name="Rectangle 3"/>
          <p:cNvSpPr/>
          <p:nvPr/>
        </p:nvSpPr>
        <p:spPr>
          <a:xfrm>
            <a:off x="457200" y="1512213"/>
            <a:ext cx="4618856" cy="3077766"/>
          </a:xfrm>
          <a:prstGeom prst="rect">
            <a:avLst/>
          </a:prstGeom>
          <a:solidFill>
            <a:schemeClr val="accent5">
              <a:lumMod val="75000"/>
            </a:schemeClr>
          </a:solidFill>
          <a:ln>
            <a:noFill/>
          </a:ln>
        </p:spPr>
        <p:txBody>
          <a:bodyPr wrap="square">
            <a:spAutoFit/>
          </a:bodyPr>
          <a:lstStyle/>
          <a:p>
            <a:pPr algn="ctr"/>
            <a:endParaRPr lang="fr-FR" sz="3200" b="1" dirty="0" smtClean="0">
              <a:solidFill>
                <a:schemeClr val="accent5">
                  <a:lumMod val="75000"/>
                </a:schemeClr>
              </a:solidFill>
              <a:cs typeface="Calibri Light" panose="020F0302020204030204" pitchFamily="34" charset="0"/>
            </a:endParaRPr>
          </a:p>
          <a:p>
            <a:pPr algn="ctr"/>
            <a:r>
              <a:rPr lang="fr-FR" sz="3200" b="1" dirty="0" smtClean="0">
                <a:solidFill>
                  <a:schemeClr val="bg1"/>
                </a:solidFill>
                <a:cs typeface="Calibri Light" panose="020F0302020204030204" pitchFamily="34" charset="0"/>
              </a:rPr>
              <a:t>Éviter </a:t>
            </a:r>
            <a:r>
              <a:rPr lang="fr-FR" sz="3200" b="1" dirty="0">
                <a:solidFill>
                  <a:schemeClr val="bg1"/>
                </a:solidFill>
                <a:cs typeface="Calibri Light" panose="020F0302020204030204" pitchFamily="34" charset="0"/>
              </a:rPr>
              <a:t>de se </a:t>
            </a:r>
            <a:endParaRPr lang="fr-FR" sz="3200" b="1" dirty="0" smtClean="0">
              <a:solidFill>
                <a:schemeClr val="bg1"/>
              </a:solidFill>
              <a:cs typeface="Calibri Light" panose="020F0302020204030204" pitchFamily="34" charset="0"/>
            </a:endParaRPr>
          </a:p>
          <a:p>
            <a:pPr algn="ctr"/>
            <a:r>
              <a:rPr lang="fr-FR" sz="3200" b="1" dirty="0" smtClean="0">
                <a:solidFill>
                  <a:schemeClr val="bg1"/>
                </a:solidFill>
                <a:cs typeface="Calibri Light" panose="020F0302020204030204" pitchFamily="34" charset="0"/>
              </a:rPr>
              <a:t>déplacer </a:t>
            </a:r>
            <a:r>
              <a:rPr lang="fr-FR" sz="3200" b="1" dirty="0">
                <a:solidFill>
                  <a:schemeClr val="bg1"/>
                </a:solidFill>
                <a:cs typeface="Calibri Light" panose="020F0302020204030204" pitchFamily="34" charset="0"/>
              </a:rPr>
              <a:t>(</a:t>
            </a:r>
            <a:r>
              <a:rPr lang="fr-FR" sz="3200" b="1" dirty="0" smtClean="0">
                <a:solidFill>
                  <a:schemeClr val="bg1"/>
                </a:solidFill>
                <a:cs typeface="Calibri Light" panose="020F0302020204030204" pitchFamily="34" charset="0"/>
              </a:rPr>
              <a:t>83%)</a:t>
            </a:r>
          </a:p>
          <a:p>
            <a:endParaRPr lang="fr-FR" sz="2000" b="1" dirty="0" smtClean="0">
              <a:solidFill>
                <a:srgbClr val="0AA3C6"/>
              </a:solidFill>
              <a:cs typeface="Calibri Light" panose="020F0302020204030204" pitchFamily="34" charset="0"/>
            </a:endParaRPr>
          </a:p>
          <a:p>
            <a:endParaRPr lang="fr-FR" sz="2000" b="1" dirty="0">
              <a:solidFill>
                <a:srgbClr val="0AA3C6"/>
              </a:solidFill>
              <a:cs typeface="Calibri Light" panose="020F0302020204030204" pitchFamily="34" charset="0"/>
            </a:endParaRPr>
          </a:p>
          <a:p>
            <a:r>
              <a:rPr lang="fr-FR" sz="2000" b="1" dirty="0" smtClean="0">
                <a:solidFill>
                  <a:srgbClr val="0AA3C6"/>
                </a:solidFill>
                <a:cs typeface="Calibri Light" panose="020F0302020204030204" pitchFamily="34" charset="0"/>
              </a:rPr>
              <a:t> </a:t>
            </a:r>
          </a:p>
          <a:p>
            <a:endParaRPr lang="fr-FR" sz="2000" b="1" dirty="0">
              <a:solidFill>
                <a:srgbClr val="0AA3C6"/>
              </a:solidFill>
              <a:cs typeface="Calibri Light" panose="020F0302020204030204" pitchFamily="34" charset="0"/>
            </a:endParaRPr>
          </a:p>
          <a:p>
            <a:endParaRPr lang="fr-FR" b="1" dirty="0"/>
          </a:p>
        </p:txBody>
      </p:sp>
      <p:sp>
        <p:nvSpPr>
          <p:cNvPr id="7" name="Rectangle 6"/>
          <p:cNvSpPr/>
          <p:nvPr/>
        </p:nvSpPr>
        <p:spPr>
          <a:xfrm>
            <a:off x="4303274" y="1871622"/>
            <a:ext cx="3941133" cy="2893100"/>
          </a:xfrm>
          <a:prstGeom prst="rect">
            <a:avLst/>
          </a:prstGeom>
          <a:solidFill>
            <a:schemeClr val="accent6">
              <a:lumMod val="75000"/>
            </a:schemeClr>
          </a:solidFill>
          <a:ln>
            <a:noFill/>
          </a:ln>
        </p:spPr>
        <p:txBody>
          <a:bodyPr wrap="square">
            <a:spAutoFit/>
          </a:bodyPr>
          <a:lstStyle/>
          <a:p>
            <a:endParaRPr lang="fr-FR" sz="3200" dirty="0">
              <a:solidFill>
                <a:schemeClr val="accent1">
                  <a:lumMod val="75000"/>
                </a:schemeClr>
              </a:solidFill>
            </a:endParaRPr>
          </a:p>
          <a:p>
            <a:r>
              <a:rPr lang="fr-FR" sz="3200" dirty="0" smtClean="0">
                <a:solidFill>
                  <a:schemeClr val="accent1">
                    <a:lumMod val="75000"/>
                  </a:schemeClr>
                </a:solidFill>
              </a:rPr>
              <a:t>      </a:t>
            </a:r>
            <a:r>
              <a:rPr lang="fr-FR" sz="3200" dirty="0" smtClean="0">
                <a:solidFill>
                  <a:schemeClr val="bg1"/>
                </a:solidFill>
              </a:rPr>
              <a:t>Efficacité </a:t>
            </a:r>
            <a:r>
              <a:rPr lang="fr-FR" sz="3200" dirty="0">
                <a:solidFill>
                  <a:schemeClr val="bg1"/>
                </a:solidFill>
              </a:rPr>
              <a:t>professionnelle </a:t>
            </a:r>
          </a:p>
          <a:p>
            <a:r>
              <a:rPr lang="fr-FR" sz="3200" dirty="0" smtClean="0">
                <a:solidFill>
                  <a:schemeClr val="bg1"/>
                </a:solidFill>
              </a:rPr>
              <a:t>          (</a:t>
            </a:r>
            <a:r>
              <a:rPr lang="fr-FR" sz="3200" dirty="0">
                <a:solidFill>
                  <a:schemeClr val="bg1"/>
                </a:solidFill>
              </a:rPr>
              <a:t>51</a:t>
            </a:r>
            <a:r>
              <a:rPr lang="fr-FR" sz="3200" dirty="0" smtClean="0">
                <a:solidFill>
                  <a:schemeClr val="bg1"/>
                </a:solidFill>
              </a:rPr>
              <a:t>%)</a:t>
            </a:r>
          </a:p>
          <a:p>
            <a:endParaRPr lang="fr-FR" dirty="0">
              <a:solidFill>
                <a:schemeClr val="accent1">
                  <a:lumMod val="75000"/>
                </a:schemeClr>
              </a:solidFill>
            </a:endParaRPr>
          </a:p>
          <a:p>
            <a:endParaRPr lang="fr-FR" dirty="0" smtClean="0">
              <a:solidFill>
                <a:schemeClr val="accent1">
                  <a:lumMod val="75000"/>
                </a:schemeClr>
              </a:solidFill>
            </a:endParaRPr>
          </a:p>
          <a:p>
            <a:endParaRPr lang="fr-FR" dirty="0">
              <a:solidFill>
                <a:schemeClr val="accent1">
                  <a:lumMod val="75000"/>
                </a:schemeClr>
              </a:solidFill>
            </a:endParaRPr>
          </a:p>
        </p:txBody>
      </p:sp>
      <p:sp>
        <p:nvSpPr>
          <p:cNvPr id="18" name="Rectangle 17"/>
          <p:cNvSpPr/>
          <p:nvPr/>
        </p:nvSpPr>
        <p:spPr>
          <a:xfrm>
            <a:off x="611560" y="3567025"/>
            <a:ext cx="4073624" cy="1754326"/>
          </a:xfrm>
          <a:prstGeom prst="rect">
            <a:avLst/>
          </a:prstGeom>
          <a:solidFill>
            <a:schemeClr val="accent4">
              <a:lumMod val="60000"/>
              <a:lumOff val="40000"/>
            </a:schemeClr>
          </a:solidFill>
          <a:ln>
            <a:noFill/>
          </a:ln>
        </p:spPr>
        <p:txBody>
          <a:bodyPr wrap="square">
            <a:spAutoFit/>
          </a:bodyPr>
          <a:lstStyle/>
          <a:p>
            <a:pPr algn="ctr"/>
            <a:r>
              <a:rPr lang="fr-FR" sz="2400" dirty="0" smtClean="0">
                <a:solidFill>
                  <a:schemeClr val="bg1"/>
                </a:solidFill>
              </a:rPr>
              <a:t>Souplesse </a:t>
            </a:r>
            <a:r>
              <a:rPr lang="fr-FR" sz="2400" dirty="0">
                <a:solidFill>
                  <a:schemeClr val="bg1"/>
                </a:solidFill>
              </a:rPr>
              <a:t>dans </a:t>
            </a:r>
            <a:endParaRPr lang="fr-FR" sz="2400" dirty="0" smtClean="0">
              <a:solidFill>
                <a:schemeClr val="bg1"/>
              </a:solidFill>
            </a:endParaRPr>
          </a:p>
          <a:p>
            <a:pPr algn="ctr"/>
            <a:r>
              <a:rPr lang="fr-FR" sz="2400" dirty="0" smtClean="0">
                <a:solidFill>
                  <a:schemeClr val="bg1"/>
                </a:solidFill>
              </a:rPr>
              <a:t>l'</a:t>
            </a:r>
            <a:r>
              <a:rPr lang="fr-FR" sz="2400" dirty="0" err="1" smtClean="0">
                <a:solidFill>
                  <a:schemeClr val="bg1"/>
                </a:solidFill>
              </a:rPr>
              <a:t>org</a:t>
            </a:r>
            <a:r>
              <a:rPr lang="fr-FR" sz="2400" dirty="0" smtClean="0">
                <a:solidFill>
                  <a:schemeClr val="bg1"/>
                </a:solidFill>
              </a:rPr>
              <a:t>. </a:t>
            </a:r>
            <a:r>
              <a:rPr lang="fr-FR" sz="2400" dirty="0">
                <a:solidFill>
                  <a:schemeClr val="bg1"/>
                </a:solidFill>
              </a:rPr>
              <a:t>du travail </a:t>
            </a:r>
            <a:endParaRPr lang="fr-FR" sz="2400" dirty="0" smtClean="0">
              <a:solidFill>
                <a:schemeClr val="bg1"/>
              </a:solidFill>
            </a:endParaRPr>
          </a:p>
          <a:p>
            <a:pPr algn="ctr"/>
            <a:r>
              <a:rPr lang="fr-FR" sz="2400" dirty="0" smtClean="0">
                <a:solidFill>
                  <a:schemeClr val="bg1"/>
                </a:solidFill>
              </a:rPr>
              <a:t>(35%)</a:t>
            </a:r>
          </a:p>
          <a:p>
            <a:endParaRPr lang="fr-FR" dirty="0">
              <a:solidFill>
                <a:schemeClr val="accent1">
                  <a:lumMod val="75000"/>
                </a:schemeClr>
              </a:solidFill>
            </a:endParaRPr>
          </a:p>
          <a:p>
            <a:endParaRPr lang="fr-FR" dirty="0" smtClean="0">
              <a:solidFill>
                <a:schemeClr val="accent1">
                  <a:lumMod val="75000"/>
                </a:schemeClr>
              </a:solidFill>
            </a:endParaRPr>
          </a:p>
        </p:txBody>
      </p:sp>
      <p:sp>
        <p:nvSpPr>
          <p:cNvPr id="23" name="Rectangle 22"/>
          <p:cNvSpPr/>
          <p:nvPr/>
        </p:nvSpPr>
        <p:spPr>
          <a:xfrm>
            <a:off x="3851920" y="4086507"/>
            <a:ext cx="4258816" cy="1200329"/>
          </a:xfrm>
          <a:prstGeom prst="rect">
            <a:avLst/>
          </a:prstGeom>
          <a:solidFill>
            <a:schemeClr val="accent3">
              <a:lumMod val="75000"/>
            </a:schemeClr>
          </a:solidFill>
          <a:ln>
            <a:noFill/>
          </a:ln>
        </p:spPr>
        <p:txBody>
          <a:bodyPr wrap="square">
            <a:spAutoFit/>
          </a:bodyPr>
          <a:lstStyle/>
          <a:p>
            <a:r>
              <a:rPr lang="fr-FR" sz="2400" dirty="0" smtClean="0">
                <a:solidFill>
                  <a:schemeClr val="bg1"/>
                </a:solidFill>
              </a:rPr>
              <a:t>         Moins </a:t>
            </a:r>
            <a:r>
              <a:rPr lang="fr-FR" sz="2400" dirty="0">
                <a:solidFill>
                  <a:schemeClr val="bg1"/>
                </a:solidFill>
              </a:rPr>
              <a:t>de stress, </a:t>
            </a:r>
          </a:p>
          <a:p>
            <a:r>
              <a:rPr lang="fr-FR" sz="2400" dirty="0" smtClean="0">
                <a:solidFill>
                  <a:schemeClr val="bg1"/>
                </a:solidFill>
              </a:rPr>
              <a:t>              de </a:t>
            </a:r>
            <a:r>
              <a:rPr lang="fr-FR" sz="2400" dirty="0">
                <a:solidFill>
                  <a:schemeClr val="bg1"/>
                </a:solidFill>
              </a:rPr>
              <a:t>fatigue </a:t>
            </a:r>
          </a:p>
          <a:p>
            <a:r>
              <a:rPr lang="fr-FR" sz="2400" dirty="0" smtClean="0">
                <a:solidFill>
                  <a:schemeClr val="bg1"/>
                </a:solidFill>
              </a:rPr>
              <a:t>                 (</a:t>
            </a:r>
            <a:r>
              <a:rPr lang="fr-FR" sz="2400" dirty="0">
                <a:solidFill>
                  <a:schemeClr val="bg1"/>
                </a:solidFill>
              </a:rPr>
              <a:t>29</a:t>
            </a:r>
            <a:r>
              <a:rPr lang="fr-FR" sz="2400" dirty="0" smtClean="0">
                <a:solidFill>
                  <a:schemeClr val="bg1"/>
                </a:solidFill>
              </a:rPr>
              <a:t>%)</a:t>
            </a:r>
          </a:p>
        </p:txBody>
      </p:sp>
      <p:sp>
        <p:nvSpPr>
          <p:cNvPr id="24" name="Rectangle 23"/>
          <p:cNvSpPr/>
          <p:nvPr/>
        </p:nvSpPr>
        <p:spPr>
          <a:xfrm>
            <a:off x="6999958" y="4681716"/>
            <a:ext cx="1080119" cy="369332"/>
          </a:xfrm>
          <a:prstGeom prst="rect">
            <a:avLst/>
          </a:prstGeom>
        </p:spPr>
        <p:txBody>
          <a:bodyPr wrap="square">
            <a:spAutoFit/>
          </a:bodyPr>
          <a:lstStyle/>
          <a:p>
            <a:r>
              <a:rPr lang="fr-FR" dirty="0" smtClean="0">
                <a:solidFill>
                  <a:prstClr val="black"/>
                </a:solidFill>
              </a:rPr>
              <a:t>employés</a:t>
            </a:r>
          </a:p>
        </p:txBody>
      </p:sp>
      <p:sp>
        <p:nvSpPr>
          <p:cNvPr id="27" name="Rectangle 26"/>
          <p:cNvSpPr/>
          <p:nvPr/>
        </p:nvSpPr>
        <p:spPr>
          <a:xfrm>
            <a:off x="7086684" y="4458579"/>
            <a:ext cx="1048565" cy="369332"/>
          </a:xfrm>
          <a:prstGeom prst="rect">
            <a:avLst/>
          </a:prstGeom>
        </p:spPr>
        <p:txBody>
          <a:bodyPr wrap="square">
            <a:spAutoFit/>
          </a:bodyPr>
          <a:lstStyle/>
          <a:p>
            <a:r>
              <a:rPr lang="fr-FR" dirty="0" smtClean="0">
                <a:solidFill>
                  <a:prstClr val="black"/>
                </a:solidFill>
              </a:rPr>
              <a:t>femmes</a:t>
            </a:r>
          </a:p>
        </p:txBody>
      </p:sp>
      <p:sp>
        <p:nvSpPr>
          <p:cNvPr id="30" name="Rectangle 29"/>
          <p:cNvSpPr/>
          <p:nvPr/>
        </p:nvSpPr>
        <p:spPr>
          <a:xfrm>
            <a:off x="1043608" y="4873944"/>
            <a:ext cx="4032448" cy="1200329"/>
          </a:xfrm>
          <a:prstGeom prst="rect">
            <a:avLst/>
          </a:prstGeom>
          <a:solidFill>
            <a:schemeClr val="accent2">
              <a:lumMod val="60000"/>
              <a:lumOff val="40000"/>
            </a:schemeClr>
          </a:solidFill>
          <a:ln>
            <a:noFill/>
          </a:ln>
        </p:spPr>
        <p:txBody>
          <a:bodyPr wrap="square">
            <a:spAutoFit/>
          </a:bodyPr>
          <a:lstStyle/>
          <a:p>
            <a:pPr algn="ctr"/>
            <a:r>
              <a:rPr lang="fr-FR" sz="2400" dirty="0" err="1" smtClean="0">
                <a:solidFill>
                  <a:schemeClr val="bg1"/>
                </a:solidFill>
              </a:rPr>
              <a:t>Equilibre</a:t>
            </a:r>
            <a:r>
              <a:rPr lang="fr-FR" sz="2400" dirty="0" smtClean="0">
                <a:solidFill>
                  <a:schemeClr val="bg1"/>
                </a:solidFill>
              </a:rPr>
              <a:t> </a:t>
            </a:r>
          </a:p>
          <a:p>
            <a:pPr algn="ctr"/>
            <a:r>
              <a:rPr lang="fr-FR" sz="2400" dirty="0" smtClean="0">
                <a:solidFill>
                  <a:schemeClr val="bg1"/>
                </a:solidFill>
              </a:rPr>
              <a:t>vie </a:t>
            </a:r>
            <a:r>
              <a:rPr lang="fr-FR" sz="2400" dirty="0">
                <a:solidFill>
                  <a:schemeClr val="bg1"/>
                </a:solidFill>
              </a:rPr>
              <a:t>pro / vie privée </a:t>
            </a:r>
            <a:endParaRPr lang="fr-FR" sz="2400" dirty="0" smtClean="0">
              <a:solidFill>
                <a:schemeClr val="bg1"/>
              </a:solidFill>
            </a:endParaRPr>
          </a:p>
          <a:p>
            <a:pPr algn="ctr"/>
            <a:r>
              <a:rPr lang="fr-FR" sz="2400" dirty="0" smtClean="0">
                <a:solidFill>
                  <a:schemeClr val="bg1"/>
                </a:solidFill>
              </a:rPr>
              <a:t>(27%) </a:t>
            </a:r>
          </a:p>
        </p:txBody>
      </p:sp>
      <p:sp>
        <p:nvSpPr>
          <p:cNvPr id="33" name="Rectangle 32"/>
          <p:cNvSpPr/>
          <p:nvPr/>
        </p:nvSpPr>
        <p:spPr>
          <a:xfrm>
            <a:off x="704856" y="4351734"/>
            <a:ext cx="918008" cy="369332"/>
          </a:xfrm>
          <a:prstGeom prst="rect">
            <a:avLst/>
          </a:prstGeom>
        </p:spPr>
        <p:txBody>
          <a:bodyPr wrap="none">
            <a:spAutoFit/>
          </a:bodyPr>
          <a:lstStyle/>
          <a:p>
            <a:pPr algn="ctr"/>
            <a:r>
              <a:rPr lang="fr-FR" dirty="0" smtClean="0">
                <a:solidFill>
                  <a:prstClr val="black"/>
                </a:solidFill>
              </a:rPr>
              <a:t>Rennais</a:t>
            </a:r>
          </a:p>
        </p:txBody>
      </p:sp>
      <p:sp>
        <p:nvSpPr>
          <p:cNvPr id="34" name="Rectangle 33"/>
          <p:cNvSpPr/>
          <p:nvPr/>
        </p:nvSpPr>
        <p:spPr>
          <a:xfrm>
            <a:off x="1012289" y="5773711"/>
            <a:ext cx="2092845" cy="338554"/>
          </a:xfrm>
          <a:prstGeom prst="rect">
            <a:avLst/>
          </a:prstGeom>
        </p:spPr>
        <p:txBody>
          <a:bodyPr wrap="square">
            <a:spAutoFit/>
          </a:bodyPr>
          <a:lstStyle/>
          <a:p>
            <a:pPr lvl="0"/>
            <a:r>
              <a:rPr lang="fr-FR" sz="1600" dirty="0" smtClean="0">
                <a:solidFill>
                  <a:prstClr val="black"/>
                </a:solidFill>
              </a:rPr>
              <a:t>Parents &lt; 12ans</a:t>
            </a:r>
          </a:p>
        </p:txBody>
      </p:sp>
      <p:sp>
        <p:nvSpPr>
          <p:cNvPr id="35" name="Rectangle 34"/>
          <p:cNvSpPr/>
          <p:nvPr/>
        </p:nvSpPr>
        <p:spPr>
          <a:xfrm>
            <a:off x="4572000" y="5197901"/>
            <a:ext cx="3441576" cy="677108"/>
          </a:xfrm>
          <a:prstGeom prst="rect">
            <a:avLst/>
          </a:prstGeom>
          <a:solidFill>
            <a:srgbClr val="0070C0"/>
          </a:solidFill>
          <a:ln>
            <a:noFill/>
          </a:ln>
        </p:spPr>
        <p:txBody>
          <a:bodyPr wrap="square">
            <a:spAutoFit/>
          </a:bodyPr>
          <a:lstStyle/>
          <a:p>
            <a:r>
              <a:rPr lang="fr-FR" sz="2000" dirty="0" smtClean="0">
                <a:solidFill>
                  <a:schemeClr val="bg1"/>
                </a:solidFill>
              </a:rPr>
              <a:t>Économie </a:t>
            </a:r>
            <a:r>
              <a:rPr lang="fr-FR" sz="2000" dirty="0">
                <a:solidFill>
                  <a:schemeClr val="bg1"/>
                </a:solidFill>
              </a:rPr>
              <a:t>financière (</a:t>
            </a:r>
            <a:r>
              <a:rPr lang="fr-FR" sz="2000" dirty="0" smtClean="0">
                <a:solidFill>
                  <a:schemeClr val="bg1"/>
                </a:solidFill>
              </a:rPr>
              <a:t>21%)</a:t>
            </a:r>
          </a:p>
          <a:p>
            <a:endParaRPr lang="fr-FR" dirty="0">
              <a:solidFill>
                <a:schemeClr val="bg1"/>
              </a:solidFill>
            </a:endParaRPr>
          </a:p>
        </p:txBody>
      </p:sp>
      <p:sp>
        <p:nvSpPr>
          <p:cNvPr id="36" name="Rectangle 35"/>
          <p:cNvSpPr/>
          <p:nvPr/>
        </p:nvSpPr>
        <p:spPr>
          <a:xfrm>
            <a:off x="3604036" y="5803838"/>
            <a:ext cx="3168352" cy="369332"/>
          </a:xfrm>
          <a:prstGeom prst="rect">
            <a:avLst/>
          </a:prstGeom>
          <a:solidFill>
            <a:schemeClr val="accent5">
              <a:lumMod val="20000"/>
              <a:lumOff val="80000"/>
            </a:schemeClr>
          </a:solidFill>
          <a:ln>
            <a:noFill/>
          </a:ln>
        </p:spPr>
        <p:txBody>
          <a:bodyPr wrap="square">
            <a:spAutoFit/>
          </a:bodyPr>
          <a:lstStyle/>
          <a:p>
            <a:pPr lvl="0"/>
            <a:r>
              <a:rPr lang="fr-FR" dirty="0" smtClean="0">
                <a:solidFill>
                  <a:schemeClr val="accent1">
                    <a:lumMod val="75000"/>
                  </a:schemeClr>
                </a:solidFill>
              </a:rPr>
              <a:t>Plus </a:t>
            </a:r>
            <a:r>
              <a:rPr lang="fr-FR" dirty="0">
                <a:solidFill>
                  <a:schemeClr val="accent1">
                    <a:lumMod val="75000"/>
                  </a:schemeClr>
                </a:solidFill>
              </a:rPr>
              <a:t>d'autonomie (</a:t>
            </a:r>
            <a:r>
              <a:rPr lang="fr-FR" dirty="0" smtClean="0">
                <a:solidFill>
                  <a:schemeClr val="accent1">
                    <a:lumMod val="75000"/>
                  </a:schemeClr>
                </a:solidFill>
              </a:rPr>
              <a:t>11%) </a:t>
            </a:r>
            <a:endParaRPr lang="fr-FR" dirty="0">
              <a:solidFill>
                <a:schemeClr val="accent1">
                  <a:lumMod val="75000"/>
                </a:schemeClr>
              </a:solidFill>
            </a:endParaRPr>
          </a:p>
        </p:txBody>
      </p:sp>
      <p:pic>
        <p:nvPicPr>
          <p:cNvPr id="37" name="Image 36"/>
          <p:cNvPicPr/>
          <p:nvPr/>
        </p:nvPicPr>
        <p:blipFill rotWithShape="1">
          <a:blip r:embed="rId3" cstate="print">
            <a:extLst>
              <a:ext uri="{28A0092B-C50C-407E-A947-70E740481C1C}">
                <a14:useLocalDpi xmlns:a14="http://schemas.microsoft.com/office/drawing/2010/main" val="0"/>
              </a:ext>
            </a:extLst>
          </a:blip>
          <a:srcRect t="41014"/>
          <a:stretch/>
        </p:blipFill>
        <p:spPr bwMode="auto">
          <a:xfrm>
            <a:off x="7396546" y="5536454"/>
            <a:ext cx="538686" cy="267383"/>
          </a:xfrm>
          <a:prstGeom prst="rect">
            <a:avLst/>
          </a:prstGeom>
          <a:ln>
            <a:noFill/>
          </a:ln>
          <a:extLst>
            <a:ext uri="{53640926-AAD7-44D8-BBD7-CCE9431645EC}">
              <a14:shadowObscured xmlns:a14="http://schemas.microsoft.com/office/drawing/2010/main"/>
            </a:ext>
          </a:extLst>
        </p:spPr>
      </p:pic>
      <p:sp>
        <p:nvSpPr>
          <p:cNvPr id="3" name="ZoneTexte 2"/>
          <p:cNvSpPr txBox="1"/>
          <p:nvPr/>
        </p:nvSpPr>
        <p:spPr>
          <a:xfrm>
            <a:off x="7034902" y="2258253"/>
            <a:ext cx="1152128" cy="646331"/>
          </a:xfrm>
          <a:prstGeom prst="rect">
            <a:avLst/>
          </a:prstGeom>
          <a:noFill/>
        </p:spPr>
        <p:txBody>
          <a:bodyPr wrap="square" rtlCol="0">
            <a:spAutoFit/>
          </a:bodyPr>
          <a:lstStyle/>
          <a:p>
            <a:endParaRPr lang="fr-FR" dirty="0" smtClean="0"/>
          </a:p>
          <a:p>
            <a:r>
              <a:rPr lang="fr-FR" dirty="0" smtClean="0"/>
              <a:t>Managers </a:t>
            </a:r>
            <a:endParaRPr lang="fr-FR" dirty="0"/>
          </a:p>
        </p:txBody>
      </p:sp>
      <p:pic>
        <p:nvPicPr>
          <p:cNvPr id="2050" name="Picture 2" descr="Dématérialisation des prêts personnels avec Banque Casino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29903" y="692696"/>
            <a:ext cx="819516" cy="819517"/>
          </a:xfrm>
          <a:prstGeom prst="rect">
            <a:avLst/>
          </a:prstGeom>
          <a:noFill/>
          <a:extLst>
            <a:ext uri="{909E8E84-426E-40DD-AFC4-6F175D3DCCD1}">
              <a14:hiddenFill xmlns:a14="http://schemas.microsoft.com/office/drawing/2010/main">
                <a:solidFill>
                  <a:srgbClr val="FFFFFF"/>
                </a:solidFill>
              </a14:hiddenFill>
            </a:ext>
          </a:extLst>
        </p:spPr>
      </p:pic>
      <p:sp>
        <p:nvSpPr>
          <p:cNvPr id="9" name="ZoneTexte 8"/>
          <p:cNvSpPr txBox="1"/>
          <p:nvPr/>
        </p:nvSpPr>
        <p:spPr>
          <a:xfrm>
            <a:off x="900943" y="3057927"/>
            <a:ext cx="1850174" cy="369332"/>
          </a:xfrm>
          <a:prstGeom prst="rect">
            <a:avLst/>
          </a:prstGeom>
          <a:noFill/>
        </p:spPr>
        <p:txBody>
          <a:bodyPr wrap="square" rtlCol="0">
            <a:spAutoFit/>
          </a:bodyPr>
          <a:lstStyle/>
          <a:p>
            <a:r>
              <a:rPr lang="fr-FR" dirty="0" smtClean="0"/>
              <a:t>++ hors Rennes</a:t>
            </a:r>
            <a:endParaRPr lang="fr-FR" dirty="0"/>
          </a:p>
        </p:txBody>
      </p:sp>
      <p:sp>
        <p:nvSpPr>
          <p:cNvPr id="12" name="ZoneTexte 11"/>
          <p:cNvSpPr txBox="1"/>
          <p:nvPr/>
        </p:nvSpPr>
        <p:spPr>
          <a:xfrm>
            <a:off x="7024462" y="4923763"/>
            <a:ext cx="1130717" cy="369332"/>
          </a:xfrm>
          <a:prstGeom prst="rect">
            <a:avLst/>
          </a:prstGeom>
          <a:noFill/>
        </p:spPr>
        <p:txBody>
          <a:bodyPr wrap="square" rtlCol="0">
            <a:spAutoFit/>
          </a:bodyPr>
          <a:lstStyle/>
          <a:p>
            <a:r>
              <a:rPr lang="fr-FR" dirty="0" smtClean="0"/>
              <a:t>55-64 ans</a:t>
            </a:r>
            <a:endParaRPr lang="fr-FR" dirty="0"/>
          </a:p>
        </p:txBody>
      </p:sp>
      <p:sp>
        <p:nvSpPr>
          <p:cNvPr id="13" name="ZoneTexte 12"/>
          <p:cNvSpPr txBox="1"/>
          <p:nvPr/>
        </p:nvSpPr>
        <p:spPr>
          <a:xfrm>
            <a:off x="5915846" y="5505677"/>
            <a:ext cx="1608492" cy="369332"/>
          </a:xfrm>
          <a:prstGeom prst="rect">
            <a:avLst/>
          </a:prstGeom>
          <a:noFill/>
        </p:spPr>
        <p:txBody>
          <a:bodyPr wrap="square" rtlCol="0">
            <a:spAutoFit/>
          </a:bodyPr>
          <a:lstStyle/>
          <a:p>
            <a:r>
              <a:rPr lang="fr-FR" dirty="0" smtClean="0"/>
              <a:t>Hors RM</a:t>
            </a:r>
            <a:endParaRPr lang="fr-FR" dirty="0"/>
          </a:p>
        </p:txBody>
      </p:sp>
      <p:pic>
        <p:nvPicPr>
          <p:cNvPr id="26" name="Image 25"/>
          <p:cNvPicPr/>
          <p:nvPr/>
        </p:nvPicPr>
        <p:blipFill>
          <a:blip r:embed="rId5">
            <a:biLevel thresh="75000"/>
            <a:extLst>
              <a:ext uri="{BEBA8EAE-BF5A-486C-A8C5-ECC9F3942E4B}">
                <a14:imgProps xmlns:a14="http://schemas.microsoft.com/office/drawing/2010/main">
                  <a14:imgLayer r:embed="rId6">
                    <a14:imgEffect>
                      <a14:sharpenSoften amount="49000"/>
                    </a14:imgEffect>
                    <a14:imgEffect>
                      <a14:colorTemperature colorTemp="11200"/>
                    </a14:imgEffect>
                    <a14:imgEffect>
                      <a14:saturation sat="0"/>
                    </a14:imgEffect>
                    <a14:imgEffect>
                      <a14:brightnessContrast bright="-20000" contrast="20000"/>
                    </a14:imgEffect>
                  </a14:imgLayer>
                </a14:imgProps>
              </a:ext>
            </a:extLst>
          </a:blip>
          <a:stretch>
            <a:fillRect/>
          </a:stretch>
        </p:blipFill>
        <p:spPr>
          <a:xfrm>
            <a:off x="7151795" y="2093523"/>
            <a:ext cx="459171" cy="487895"/>
          </a:xfrm>
          <a:prstGeom prst="rect">
            <a:avLst/>
          </a:prstGeom>
          <a:ln>
            <a:solidFill>
              <a:schemeClr val="tx1"/>
            </a:solidFill>
          </a:ln>
        </p:spPr>
      </p:pic>
      <p:pic>
        <p:nvPicPr>
          <p:cNvPr id="28" name="Image 27"/>
          <p:cNvPicPr/>
          <p:nvPr/>
        </p:nvPicPr>
        <p:blipFill>
          <a:blip r:embed="rId5">
            <a:biLevel thresh="75000"/>
            <a:extLst>
              <a:ext uri="{BEBA8EAE-BF5A-486C-A8C5-ECC9F3942E4B}">
                <a14:imgProps xmlns:a14="http://schemas.microsoft.com/office/drawing/2010/main">
                  <a14:imgLayer r:embed="rId6">
                    <a14:imgEffect>
                      <a14:sharpenSoften amount="49000"/>
                    </a14:imgEffect>
                    <a14:imgEffect>
                      <a14:colorTemperature colorTemp="11200"/>
                    </a14:imgEffect>
                    <a14:imgEffect>
                      <a14:saturation sat="0"/>
                    </a14:imgEffect>
                    <a14:imgEffect>
                      <a14:brightnessContrast bright="-20000" contrast="20000"/>
                    </a14:imgEffect>
                  </a14:imgLayer>
                </a14:imgProps>
              </a:ext>
            </a:extLst>
          </a:blip>
          <a:stretch>
            <a:fillRect/>
          </a:stretch>
        </p:blipFill>
        <p:spPr>
          <a:xfrm>
            <a:off x="1191176" y="5341444"/>
            <a:ext cx="431688" cy="462393"/>
          </a:xfrm>
          <a:prstGeom prst="rect">
            <a:avLst/>
          </a:prstGeom>
          <a:ln>
            <a:solidFill>
              <a:schemeClr val="tx1"/>
            </a:solidFill>
          </a:ln>
        </p:spPr>
      </p:pic>
      <p:pic>
        <p:nvPicPr>
          <p:cNvPr id="29" name="Image 28"/>
          <p:cNvPicPr/>
          <p:nvPr/>
        </p:nvPicPr>
        <p:blipFill>
          <a:blip r:embed="rId5">
            <a:biLevel thresh="75000"/>
            <a:extLst>
              <a:ext uri="{BEBA8EAE-BF5A-486C-A8C5-ECC9F3942E4B}">
                <a14:imgProps xmlns:a14="http://schemas.microsoft.com/office/drawing/2010/main">
                  <a14:imgLayer r:embed="rId6">
                    <a14:imgEffect>
                      <a14:sharpenSoften amount="49000"/>
                    </a14:imgEffect>
                    <a14:imgEffect>
                      <a14:colorTemperature colorTemp="11200"/>
                    </a14:imgEffect>
                    <a14:imgEffect>
                      <a14:saturation sat="0"/>
                    </a14:imgEffect>
                    <a14:imgEffect>
                      <a14:brightnessContrast bright="-20000" contrast="20000"/>
                    </a14:imgEffect>
                  </a14:imgLayer>
                </a14:imgProps>
              </a:ext>
            </a:extLst>
          </a:blip>
          <a:stretch>
            <a:fillRect/>
          </a:stretch>
        </p:blipFill>
        <p:spPr>
          <a:xfrm>
            <a:off x="7401869" y="4131896"/>
            <a:ext cx="443115" cy="439676"/>
          </a:xfrm>
          <a:prstGeom prst="rect">
            <a:avLst/>
          </a:prstGeom>
          <a:ln>
            <a:solidFill>
              <a:schemeClr val="tx1"/>
            </a:solidFill>
          </a:ln>
        </p:spPr>
      </p:pic>
    </p:spTree>
    <p:extLst>
      <p:ext uri="{BB962C8B-B14F-4D97-AF65-F5344CB8AC3E}">
        <p14:creationId xmlns:p14="http://schemas.microsoft.com/office/powerpoint/2010/main" val="17740072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7" grpId="0"/>
      <p:bldP spid="33" grpId="0"/>
      <p:bldP spid="34" grpId="0"/>
      <p:bldP spid="3" grpId="0"/>
      <p:bldP spid="9" grpId="0"/>
      <p:bldP spid="12"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457200" y="121196"/>
            <a:ext cx="8229600" cy="571500"/>
          </a:xfrm>
          <a:prstGeom prst="rect">
            <a:avLst/>
          </a:prstGeom>
        </p:spPr>
        <p:txBody>
          <a:bodyPr>
            <a:normAutofit/>
          </a:bodyPr>
          <a:lstStyle>
            <a:lvl1pPr algn="ctr" defTabSz="914400" rtl="0" eaLnBrk="1" latinLnBrk="0" hangingPunct="1">
              <a:spcBef>
                <a:spcPct val="0"/>
              </a:spcBef>
              <a:buNone/>
              <a:defRPr sz="4400" b="0" kern="1200">
                <a:solidFill>
                  <a:schemeClr val="tx1"/>
                </a:solidFill>
                <a:latin typeface="Carlito" panose="020F0502020204030204" pitchFamily="34" charset="0"/>
                <a:ea typeface="+mj-ea"/>
                <a:cs typeface="Carlito" panose="020F0502020204030204" pitchFamily="34" charset="0"/>
              </a:defRPr>
            </a:lvl1pPr>
          </a:lstStyle>
          <a:p>
            <a:pPr algn="l"/>
            <a:r>
              <a:rPr lang="fr-FR" sz="2800" b="1" dirty="0" smtClean="0"/>
              <a:t>Perception du télétravail avant le confinement </a:t>
            </a:r>
            <a:endParaRPr lang="fr-FR" sz="2800" b="1" dirty="0"/>
          </a:p>
        </p:txBody>
      </p:sp>
      <p:sp>
        <p:nvSpPr>
          <p:cNvPr id="10" name="Rectangle 9"/>
          <p:cNvSpPr/>
          <p:nvPr/>
        </p:nvSpPr>
        <p:spPr>
          <a:xfrm>
            <a:off x="178953" y="908720"/>
            <a:ext cx="6264697" cy="523220"/>
          </a:xfrm>
          <a:prstGeom prst="rect">
            <a:avLst/>
          </a:prstGeom>
        </p:spPr>
        <p:txBody>
          <a:bodyPr wrap="square">
            <a:spAutoFit/>
          </a:bodyPr>
          <a:lstStyle/>
          <a:p>
            <a:r>
              <a:rPr lang="fr-FR" sz="2800" dirty="0" smtClean="0">
                <a:solidFill>
                  <a:srgbClr val="EDB057"/>
                </a:solidFill>
                <a:cs typeface="Calibri" panose="020F0502020204030204" pitchFamily="34" charset="0"/>
              </a:rPr>
              <a:t>Les inconvénients perçus : </a:t>
            </a:r>
            <a:endParaRPr lang="fr-FR" sz="2800" kern="1200" dirty="0" smtClean="0">
              <a:solidFill>
                <a:srgbClr val="EDB057"/>
              </a:solidFill>
              <a:latin typeface="+mn-lt"/>
              <a:ea typeface="+mn-ea"/>
              <a:cs typeface="Calibri" panose="020F0502020204030204" pitchFamily="34" charset="0"/>
            </a:endParaRPr>
          </a:p>
        </p:txBody>
      </p:sp>
      <p:sp>
        <p:nvSpPr>
          <p:cNvPr id="4" name="Rectangle 3"/>
          <p:cNvSpPr/>
          <p:nvPr/>
        </p:nvSpPr>
        <p:spPr>
          <a:xfrm>
            <a:off x="358984" y="1434235"/>
            <a:ext cx="4429040" cy="1661993"/>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r>
              <a:rPr lang="fr-FR" sz="2800" dirty="0" smtClean="0">
                <a:solidFill>
                  <a:schemeClr val="bg1">
                    <a:lumMod val="95000"/>
                  </a:schemeClr>
                </a:solidFill>
                <a:cs typeface="Calibri Light" panose="020F0302020204030204" pitchFamily="34" charset="0"/>
              </a:rPr>
              <a:t>              Environnement </a:t>
            </a:r>
          </a:p>
          <a:p>
            <a:r>
              <a:rPr lang="fr-FR" sz="2800" dirty="0" smtClean="0">
                <a:solidFill>
                  <a:schemeClr val="bg1">
                    <a:lumMod val="95000"/>
                  </a:schemeClr>
                </a:solidFill>
                <a:cs typeface="Calibri Light" panose="020F0302020204030204" pitchFamily="34" charset="0"/>
              </a:rPr>
              <a:t>             non adapté (31%) </a:t>
            </a:r>
          </a:p>
          <a:p>
            <a:endParaRPr lang="fr-FR" sz="2800" dirty="0">
              <a:solidFill>
                <a:schemeClr val="accent1">
                  <a:lumMod val="75000"/>
                </a:schemeClr>
              </a:solidFill>
              <a:cs typeface="Calibri Light" panose="020F0302020204030204" pitchFamily="34" charset="0"/>
            </a:endParaRPr>
          </a:p>
          <a:p>
            <a:endParaRPr lang="fr-FR" dirty="0">
              <a:solidFill>
                <a:schemeClr val="accent1">
                  <a:lumMod val="75000"/>
                </a:schemeClr>
              </a:solidFill>
            </a:endParaRPr>
          </a:p>
        </p:txBody>
      </p:sp>
      <p:sp>
        <p:nvSpPr>
          <p:cNvPr id="7" name="Rectangle 6"/>
          <p:cNvSpPr/>
          <p:nvPr/>
        </p:nvSpPr>
        <p:spPr>
          <a:xfrm>
            <a:off x="4386545" y="1616697"/>
            <a:ext cx="4412156" cy="1661993"/>
          </a:xfrm>
          <a:prstGeom prst="rect">
            <a:avLst/>
          </a:prstGeom>
          <a:solidFill>
            <a:schemeClr val="accent6">
              <a:lumMod val="75000"/>
            </a:schemeClr>
          </a:solidFill>
        </p:spPr>
        <p:txBody>
          <a:bodyPr wrap="square">
            <a:spAutoFit/>
          </a:bodyPr>
          <a:lstStyle/>
          <a:p>
            <a:r>
              <a:rPr lang="fr-FR" sz="2800" dirty="0" smtClean="0">
                <a:solidFill>
                  <a:schemeClr val="bg1">
                    <a:lumMod val="95000"/>
                  </a:schemeClr>
                </a:solidFill>
              </a:rPr>
              <a:t>       Frontière floue</a:t>
            </a:r>
          </a:p>
          <a:p>
            <a:r>
              <a:rPr lang="fr-FR" sz="2800" dirty="0" smtClean="0">
                <a:solidFill>
                  <a:schemeClr val="bg1">
                    <a:lumMod val="95000"/>
                  </a:schemeClr>
                </a:solidFill>
              </a:rPr>
              <a:t> vie prof./vie privée (30%)</a:t>
            </a:r>
          </a:p>
          <a:p>
            <a:endParaRPr lang="fr-FR" sz="2800" dirty="0" smtClean="0">
              <a:solidFill>
                <a:schemeClr val="accent1">
                  <a:lumMod val="75000"/>
                </a:schemeClr>
              </a:solidFill>
            </a:endParaRPr>
          </a:p>
          <a:p>
            <a:endParaRPr lang="fr-FR" dirty="0">
              <a:solidFill>
                <a:schemeClr val="accent1">
                  <a:lumMod val="75000"/>
                </a:schemeClr>
              </a:solidFill>
            </a:endParaRPr>
          </a:p>
        </p:txBody>
      </p:sp>
      <p:sp>
        <p:nvSpPr>
          <p:cNvPr id="18" name="Rectangle 17"/>
          <p:cNvSpPr/>
          <p:nvPr/>
        </p:nvSpPr>
        <p:spPr>
          <a:xfrm>
            <a:off x="536692" y="2845682"/>
            <a:ext cx="4073624" cy="1661993"/>
          </a:xfrm>
          <a:prstGeom prst="rect">
            <a:avLst/>
          </a:prstGeom>
          <a:solidFill>
            <a:schemeClr val="accent3"/>
          </a:solidFill>
        </p:spPr>
        <p:txBody>
          <a:bodyPr wrap="square">
            <a:spAutoFit/>
          </a:bodyPr>
          <a:lstStyle/>
          <a:p>
            <a:r>
              <a:rPr lang="fr-FR" sz="2800" dirty="0" smtClean="0">
                <a:solidFill>
                  <a:schemeClr val="bg1">
                    <a:lumMod val="95000"/>
                  </a:schemeClr>
                </a:solidFill>
              </a:rPr>
              <a:t>               Isolement </a:t>
            </a:r>
          </a:p>
          <a:p>
            <a:r>
              <a:rPr lang="fr-FR" sz="2800" dirty="0" smtClean="0">
                <a:solidFill>
                  <a:schemeClr val="bg1">
                    <a:lumMod val="95000"/>
                  </a:schemeClr>
                </a:solidFill>
              </a:rPr>
              <a:t>                   (27%)</a:t>
            </a:r>
          </a:p>
          <a:p>
            <a:endParaRPr lang="fr-FR" sz="2800" dirty="0" smtClean="0">
              <a:solidFill>
                <a:schemeClr val="accent1">
                  <a:lumMod val="75000"/>
                </a:schemeClr>
              </a:solidFill>
            </a:endParaRPr>
          </a:p>
          <a:p>
            <a:r>
              <a:rPr lang="fr-FR" dirty="0" smtClean="0">
                <a:solidFill>
                  <a:schemeClr val="accent1">
                    <a:lumMod val="75000"/>
                  </a:schemeClr>
                </a:solidFill>
              </a:rPr>
              <a:t> </a:t>
            </a:r>
            <a:endParaRPr lang="fr-FR" dirty="0">
              <a:solidFill>
                <a:schemeClr val="accent1">
                  <a:lumMod val="75000"/>
                </a:schemeClr>
              </a:solidFill>
            </a:endParaRPr>
          </a:p>
        </p:txBody>
      </p:sp>
      <p:sp>
        <p:nvSpPr>
          <p:cNvPr id="23" name="Rectangle 22"/>
          <p:cNvSpPr/>
          <p:nvPr/>
        </p:nvSpPr>
        <p:spPr>
          <a:xfrm>
            <a:off x="4139952" y="2898338"/>
            <a:ext cx="4073624" cy="1661993"/>
          </a:xfrm>
          <a:prstGeom prst="rect">
            <a:avLst/>
          </a:prstGeom>
          <a:solidFill>
            <a:schemeClr val="accent4"/>
          </a:solidFill>
        </p:spPr>
        <p:txBody>
          <a:bodyPr wrap="square">
            <a:spAutoFit/>
          </a:bodyPr>
          <a:lstStyle/>
          <a:p>
            <a:r>
              <a:rPr lang="fr-FR" sz="2800" dirty="0" smtClean="0">
                <a:solidFill>
                  <a:schemeClr val="bg1">
                    <a:lumMod val="95000"/>
                  </a:schemeClr>
                </a:solidFill>
              </a:rPr>
              <a:t>        Impact négatif </a:t>
            </a:r>
          </a:p>
          <a:p>
            <a:r>
              <a:rPr lang="fr-FR" sz="2800" dirty="0" smtClean="0">
                <a:solidFill>
                  <a:schemeClr val="bg1">
                    <a:lumMod val="95000"/>
                  </a:schemeClr>
                </a:solidFill>
              </a:rPr>
              <a:t>      collectif de travail  </a:t>
            </a:r>
          </a:p>
          <a:p>
            <a:r>
              <a:rPr lang="fr-FR" sz="2800" dirty="0" smtClean="0">
                <a:solidFill>
                  <a:schemeClr val="bg1">
                    <a:lumMod val="95000"/>
                  </a:schemeClr>
                </a:solidFill>
              </a:rPr>
              <a:t>                  (26%)</a:t>
            </a:r>
            <a:endParaRPr lang="fr-FR" dirty="0">
              <a:solidFill>
                <a:schemeClr val="accent1">
                  <a:lumMod val="75000"/>
                </a:schemeClr>
              </a:solidFill>
            </a:endParaRPr>
          </a:p>
          <a:p>
            <a:endParaRPr lang="fr-FR" dirty="0">
              <a:solidFill>
                <a:schemeClr val="accent1">
                  <a:lumMod val="75000"/>
                </a:schemeClr>
              </a:solidFill>
            </a:endParaRPr>
          </a:p>
        </p:txBody>
      </p:sp>
      <p:sp>
        <p:nvSpPr>
          <p:cNvPr id="30" name="Rectangle 29"/>
          <p:cNvSpPr/>
          <p:nvPr/>
        </p:nvSpPr>
        <p:spPr>
          <a:xfrm>
            <a:off x="1187624" y="4055183"/>
            <a:ext cx="4032448" cy="1815882"/>
          </a:xfrm>
          <a:prstGeom prst="rect">
            <a:avLst/>
          </a:prstGeom>
          <a:solidFill>
            <a:srgbClr val="FFC000"/>
          </a:solidFill>
        </p:spPr>
        <p:txBody>
          <a:bodyPr wrap="square">
            <a:spAutoFit/>
          </a:bodyPr>
          <a:lstStyle/>
          <a:p>
            <a:r>
              <a:rPr lang="fr-FR" sz="2800" dirty="0" smtClean="0">
                <a:solidFill>
                  <a:schemeClr val="accent1">
                    <a:lumMod val="75000"/>
                  </a:schemeClr>
                </a:solidFill>
              </a:rPr>
              <a:t>       </a:t>
            </a:r>
            <a:r>
              <a:rPr lang="fr-FR" sz="2800" dirty="0" smtClean="0">
                <a:solidFill>
                  <a:schemeClr val="bg1">
                    <a:lumMod val="95000"/>
                  </a:schemeClr>
                </a:solidFill>
              </a:rPr>
              <a:t>Bugs informatiques </a:t>
            </a:r>
          </a:p>
          <a:p>
            <a:r>
              <a:rPr lang="fr-FR" sz="2800" dirty="0">
                <a:solidFill>
                  <a:schemeClr val="bg1">
                    <a:lumMod val="95000"/>
                  </a:schemeClr>
                </a:solidFill>
              </a:rPr>
              <a:t>	</a:t>
            </a:r>
            <a:r>
              <a:rPr lang="fr-FR" sz="2800" dirty="0" smtClean="0">
                <a:solidFill>
                  <a:schemeClr val="bg1">
                    <a:lumMod val="95000"/>
                  </a:schemeClr>
                </a:solidFill>
              </a:rPr>
              <a:t>       (25%)</a:t>
            </a:r>
          </a:p>
          <a:p>
            <a:endParaRPr lang="fr-FR" sz="2800" dirty="0">
              <a:solidFill>
                <a:schemeClr val="accent1">
                  <a:lumMod val="75000"/>
                </a:schemeClr>
              </a:solidFill>
            </a:endParaRPr>
          </a:p>
          <a:p>
            <a:r>
              <a:rPr lang="fr-FR" sz="2800" dirty="0" smtClean="0">
                <a:solidFill>
                  <a:schemeClr val="accent1">
                    <a:lumMod val="75000"/>
                  </a:schemeClr>
                </a:solidFill>
              </a:rPr>
              <a:t> </a:t>
            </a:r>
            <a:endParaRPr lang="fr-FR" sz="2800" dirty="0">
              <a:solidFill>
                <a:schemeClr val="accent1">
                  <a:lumMod val="75000"/>
                </a:schemeClr>
              </a:solidFill>
            </a:endParaRPr>
          </a:p>
        </p:txBody>
      </p:sp>
      <p:sp>
        <p:nvSpPr>
          <p:cNvPr id="35" name="Rectangle 34"/>
          <p:cNvSpPr/>
          <p:nvPr/>
        </p:nvSpPr>
        <p:spPr>
          <a:xfrm>
            <a:off x="2255633" y="5070024"/>
            <a:ext cx="2701762" cy="1200329"/>
          </a:xfrm>
          <a:prstGeom prst="rect">
            <a:avLst/>
          </a:prstGeom>
          <a:solidFill>
            <a:schemeClr val="accent1">
              <a:lumMod val="40000"/>
              <a:lumOff val="60000"/>
            </a:schemeClr>
          </a:solidFill>
        </p:spPr>
        <p:txBody>
          <a:bodyPr wrap="square">
            <a:spAutoFit/>
          </a:bodyPr>
          <a:lstStyle/>
          <a:p>
            <a:pPr algn="ctr"/>
            <a:r>
              <a:rPr lang="fr-FR" sz="2400" dirty="0" smtClean="0">
                <a:solidFill>
                  <a:schemeClr val="accent1">
                    <a:lumMod val="75000"/>
                  </a:schemeClr>
                </a:solidFill>
              </a:rPr>
              <a:t>Temps de travail </a:t>
            </a:r>
          </a:p>
          <a:p>
            <a:pPr algn="ctr"/>
            <a:r>
              <a:rPr lang="fr-FR" sz="2400" dirty="0" smtClean="0">
                <a:solidFill>
                  <a:schemeClr val="accent1">
                    <a:lumMod val="75000"/>
                  </a:schemeClr>
                </a:solidFill>
              </a:rPr>
              <a:t>plus long (18%)</a:t>
            </a:r>
          </a:p>
          <a:p>
            <a:pPr algn="ctr"/>
            <a:endParaRPr lang="fr-FR" sz="2400" dirty="0" smtClean="0">
              <a:solidFill>
                <a:schemeClr val="accent1">
                  <a:lumMod val="75000"/>
                </a:schemeClr>
              </a:solidFill>
            </a:endParaRPr>
          </a:p>
        </p:txBody>
      </p:sp>
      <p:sp>
        <p:nvSpPr>
          <p:cNvPr id="65" name="Rectangle 64"/>
          <p:cNvSpPr/>
          <p:nvPr/>
        </p:nvSpPr>
        <p:spPr>
          <a:xfrm>
            <a:off x="1224662" y="4654447"/>
            <a:ext cx="1080119" cy="369332"/>
          </a:xfrm>
          <a:prstGeom prst="rect">
            <a:avLst/>
          </a:prstGeom>
        </p:spPr>
        <p:txBody>
          <a:bodyPr wrap="square">
            <a:spAutoFit/>
          </a:bodyPr>
          <a:lstStyle/>
          <a:p>
            <a:r>
              <a:rPr lang="fr-FR" dirty="0" smtClean="0">
                <a:solidFill>
                  <a:prstClr val="black"/>
                </a:solidFill>
              </a:rPr>
              <a:t>employés</a:t>
            </a:r>
          </a:p>
        </p:txBody>
      </p:sp>
      <p:sp>
        <p:nvSpPr>
          <p:cNvPr id="16" name="ZoneTexte 15"/>
          <p:cNvSpPr txBox="1"/>
          <p:nvPr/>
        </p:nvSpPr>
        <p:spPr>
          <a:xfrm>
            <a:off x="5064646" y="4331281"/>
            <a:ext cx="2915380" cy="1384995"/>
          </a:xfrm>
          <a:prstGeom prst="rect">
            <a:avLst/>
          </a:prstGeom>
          <a:solidFill>
            <a:schemeClr val="bg1">
              <a:lumMod val="85000"/>
            </a:schemeClr>
          </a:solidFill>
        </p:spPr>
        <p:txBody>
          <a:bodyPr wrap="square" rtlCol="0">
            <a:spAutoFit/>
          </a:bodyPr>
          <a:lstStyle/>
          <a:p>
            <a:r>
              <a:rPr lang="fr-FR" sz="2400" dirty="0" smtClean="0"/>
              <a:t>    Aucun inconvénient          	(20%)</a:t>
            </a:r>
          </a:p>
          <a:p>
            <a:endParaRPr lang="fr-FR" dirty="0"/>
          </a:p>
          <a:p>
            <a:endParaRPr lang="fr-FR" dirty="0"/>
          </a:p>
        </p:txBody>
      </p:sp>
      <p:sp>
        <p:nvSpPr>
          <p:cNvPr id="36" name="Rectangle 35"/>
          <p:cNvSpPr/>
          <p:nvPr/>
        </p:nvSpPr>
        <p:spPr>
          <a:xfrm>
            <a:off x="4895195" y="5195871"/>
            <a:ext cx="2686422" cy="1200329"/>
          </a:xfrm>
          <a:prstGeom prst="rect">
            <a:avLst/>
          </a:prstGeom>
          <a:solidFill>
            <a:srgbClr val="00B050"/>
          </a:solidFill>
        </p:spPr>
        <p:txBody>
          <a:bodyPr wrap="square">
            <a:spAutoFit/>
          </a:bodyPr>
          <a:lstStyle/>
          <a:p>
            <a:pPr lvl="0" algn="ctr"/>
            <a:r>
              <a:rPr lang="fr-FR" sz="2400" dirty="0" smtClean="0">
                <a:solidFill>
                  <a:schemeClr val="accent1">
                    <a:lumMod val="75000"/>
                  </a:schemeClr>
                </a:solidFill>
              </a:rPr>
              <a:t>Difficulté à se concentrer  </a:t>
            </a:r>
            <a:r>
              <a:rPr lang="fr-FR" sz="2400" dirty="0">
                <a:solidFill>
                  <a:schemeClr val="accent1">
                    <a:lumMod val="75000"/>
                  </a:schemeClr>
                </a:solidFill>
              </a:rPr>
              <a:t>(</a:t>
            </a:r>
            <a:r>
              <a:rPr lang="fr-FR" sz="2400" dirty="0" smtClean="0">
                <a:solidFill>
                  <a:schemeClr val="accent1">
                    <a:lumMod val="75000"/>
                  </a:schemeClr>
                </a:solidFill>
              </a:rPr>
              <a:t>17%)</a:t>
            </a:r>
          </a:p>
          <a:p>
            <a:pPr lvl="0" algn="ctr"/>
            <a:r>
              <a:rPr lang="fr-FR" sz="2400" dirty="0" smtClean="0">
                <a:solidFill>
                  <a:schemeClr val="accent1">
                    <a:lumMod val="75000"/>
                  </a:schemeClr>
                </a:solidFill>
              </a:rPr>
              <a:t> </a:t>
            </a:r>
          </a:p>
        </p:txBody>
      </p:sp>
      <p:sp>
        <p:nvSpPr>
          <p:cNvPr id="9" name="ZoneTexte 8"/>
          <p:cNvSpPr txBox="1"/>
          <p:nvPr/>
        </p:nvSpPr>
        <p:spPr>
          <a:xfrm>
            <a:off x="2924842" y="5960065"/>
            <a:ext cx="1981500" cy="707886"/>
          </a:xfrm>
          <a:prstGeom prst="rect">
            <a:avLst/>
          </a:prstGeom>
          <a:solidFill>
            <a:schemeClr val="accent2">
              <a:lumMod val="60000"/>
              <a:lumOff val="40000"/>
            </a:schemeClr>
          </a:solidFill>
        </p:spPr>
        <p:txBody>
          <a:bodyPr wrap="square" rtlCol="0">
            <a:spAutoFit/>
          </a:bodyPr>
          <a:lstStyle/>
          <a:p>
            <a:r>
              <a:rPr lang="fr-FR" sz="2000" dirty="0" smtClean="0"/>
              <a:t>Sentiment d’inégalités (7%) </a:t>
            </a:r>
            <a:endParaRPr lang="fr-FR" sz="2000" dirty="0"/>
          </a:p>
        </p:txBody>
      </p:sp>
      <p:sp>
        <p:nvSpPr>
          <p:cNvPr id="13" name="ZoneTexte 12"/>
          <p:cNvSpPr txBox="1"/>
          <p:nvPr/>
        </p:nvSpPr>
        <p:spPr>
          <a:xfrm>
            <a:off x="4757838" y="6042257"/>
            <a:ext cx="1721007" cy="707886"/>
          </a:xfrm>
          <a:prstGeom prst="rect">
            <a:avLst/>
          </a:prstGeom>
          <a:solidFill>
            <a:schemeClr val="bg2">
              <a:lumMod val="75000"/>
            </a:schemeClr>
          </a:solidFill>
        </p:spPr>
        <p:txBody>
          <a:bodyPr wrap="square" rtlCol="0">
            <a:spAutoFit/>
          </a:bodyPr>
          <a:lstStyle/>
          <a:p>
            <a:r>
              <a:rPr lang="fr-FR" sz="2000" dirty="0" err="1" smtClean="0"/>
              <a:t>Organisat</a:t>
            </a:r>
            <a:r>
              <a:rPr lang="fr-FR" sz="2000" dirty="0" smtClean="0"/>
              <a:t>. du travail (5%)</a:t>
            </a:r>
          </a:p>
        </p:txBody>
      </p:sp>
      <p:sp>
        <p:nvSpPr>
          <p:cNvPr id="14" name="Rectangle 13"/>
          <p:cNvSpPr/>
          <p:nvPr/>
        </p:nvSpPr>
        <p:spPr>
          <a:xfrm>
            <a:off x="6991254" y="3889084"/>
            <a:ext cx="1222322" cy="369332"/>
          </a:xfrm>
          <a:prstGeom prst="rect">
            <a:avLst/>
          </a:prstGeom>
        </p:spPr>
        <p:txBody>
          <a:bodyPr wrap="none">
            <a:spAutoFit/>
          </a:bodyPr>
          <a:lstStyle/>
          <a:p>
            <a:r>
              <a:rPr lang="fr-FR" dirty="0"/>
              <a:t>manageurs</a:t>
            </a:r>
          </a:p>
        </p:txBody>
      </p:sp>
      <p:sp>
        <p:nvSpPr>
          <p:cNvPr id="24" name="Rectangle 23"/>
          <p:cNvSpPr/>
          <p:nvPr/>
        </p:nvSpPr>
        <p:spPr>
          <a:xfrm>
            <a:off x="1250039" y="4969608"/>
            <a:ext cx="1080119" cy="646331"/>
          </a:xfrm>
          <a:prstGeom prst="rect">
            <a:avLst/>
          </a:prstGeom>
        </p:spPr>
        <p:txBody>
          <a:bodyPr wrap="square">
            <a:spAutoFit/>
          </a:bodyPr>
          <a:lstStyle/>
          <a:p>
            <a:r>
              <a:rPr lang="fr-FR" dirty="0" smtClean="0">
                <a:solidFill>
                  <a:prstClr val="black"/>
                </a:solidFill>
              </a:rPr>
              <a:t>Public</a:t>
            </a:r>
          </a:p>
          <a:p>
            <a:r>
              <a:rPr lang="fr-FR" dirty="0" smtClean="0">
                <a:solidFill>
                  <a:prstClr val="black"/>
                </a:solidFill>
              </a:rPr>
              <a:t>AUE </a:t>
            </a:r>
          </a:p>
        </p:txBody>
      </p:sp>
      <p:sp>
        <p:nvSpPr>
          <p:cNvPr id="55" name="Rectangle 54"/>
          <p:cNvSpPr/>
          <p:nvPr/>
        </p:nvSpPr>
        <p:spPr>
          <a:xfrm>
            <a:off x="539111" y="2893086"/>
            <a:ext cx="1080119" cy="369332"/>
          </a:xfrm>
          <a:prstGeom prst="rect">
            <a:avLst/>
          </a:prstGeom>
        </p:spPr>
        <p:txBody>
          <a:bodyPr wrap="square">
            <a:spAutoFit/>
          </a:bodyPr>
          <a:lstStyle/>
          <a:p>
            <a:r>
              <a:rPr lang="fr-FR" dirty="0" smtClean="0">
                <a:solidFill>
                  <a:prstClr val="black"/>
                </a:solidFill>
              </a:rPr>
              <a:t>employés</a:t>
            </a:r>
          </a:p>
        </p:txBody>
      </p:sp>
      <p:pic>
        <p:nvPicPr>
          <p:cNvPr id="1026" name="Picture 2" descr="Avantages Et Inconv Icon - Free Ic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81265" y="658783"/>
            <a:ext cx="828863" cy="828864"/>
          </a:xfrm>
          <a:prstGeom prst="rect">
            <a:avLst/>
          </a:prstGeom>
          <a:noFill/>
          <a:extLst>
            <a:ext uri="{909E8E84-426E-40DD-AFC4-6F175D3DCCD1}">
              <a14:hiddenFill xmlns:a14="http://schemas.microsoft.com/office/drawing/2010/main">
                <a:solidFill>
                  <a:srgbClr val="FFFFFF"/>
                </a:solidFill>
              </a14:hiddenFill>
            </a:ext>
          </a:extLst>
        </p:spPr>
      </p:pic>
      <p:sp>
        <p:nvSpPr>
          <p:cNvPr id="3" name="ZoneTexte 2"/>
          <p:cNvSpPr txBox="1"/>
          <p:nvPr/>
        </p:nvSpPr>
        <p:spPr>
          <a:xfrm>
            <a:off x="364906" y="2476350"/>
            <a:ext cx="1834785" cy="369332"/>
          </a:xfrm>
          <a:prstGeom prst="rect">
            <a:avLst/>
          </a:prstGeom>
          <a:noFill/>
        </p:spPr>
        <p:txBody>
          <a:bodyPr wrap="square" rtlCol="0">
            <a:spAutoFit/>
          </a:bodyPr>
          <a:lstStyle/>
          <a:p>
            <a:r>
              <a:rPr lang="fr-FR" dirty="0" smtClean="0"/>
              <a:t>Rennais</a:t>
            </a:r>
            <a:endParaRPr lang="fr-FR" dirty="0"/>
          </a:p>
        </p:txBody>
      </p:sp>
      <p:sp>
        <p:nvSpPr>
          <p:cNvPr id="41" name="ZoneTexte 40"/>
          <p:cNvSpPr txBox="1"/>
          <p:nvPr/>
        </p:nvSpPr>
        <p:spPr>
          <a:xfrm>
            <a:off x="508160" y="3539612"/>
            <a:ext cx="1834785" cy="369332"/>
          </a:xfrm>
          <a:prstGeom prst="rect">
            <a:avLst/>
          </a:prstGeom>
          <a:noFill/>
        </p:spPr>
        <p:txBody>
          <a:bodyPr wrap="square" rtlCol="0">
            <a:spAutoFit/>
          </a:bodyPr>
          <a:lstStyle/>
          <a:p>
            <a:r>
              <a:rPr lang="fr-FR" dirty="0" smtClean="0"/>
              <a:t>Rennais</a:t>
            </a:r>
            <a:endParaRPr lang="fr-FR" dirty="0"/>
          </a:p>
        </p:txBody>
      </p:sp>
      <p:sp>
        <p:nvSpPr>
          <p:cNvPr id="42" name="ZoneTexte 41"/>
          <p:cNvSpPr txBox="1"/>
          <p:nvPr/>
        </p:nvSpPr>
        <p:spPr>
          <a:xfrm>
            <a:off x="7899358" y="2529006"/>
            <a:ext cx="1072659" cy="369332"/>
          </a:xfrm>
          <a:prstGeom prst="rect">
            <a:avLst/>
          </a:prstGeom>
          <a:noFill/>
        </p:spPr>
        <p:txBody>
          <a:bodyPr wrap="square" rtlCol="0">
            <a:spAutoFit/>
          </a:bodyPr>
          <a:lstStyle/>
          <a:p>
            <a:r>
              <a:rPr lang="fr-FR" dirty="0" smtClean="0"/>
              <a:t>Rennais</a:t>
            </a:r>
            <a:endParaRPr lang="fr-FR" dirty="0"/>
          </a:p>
        </p:txBody>
      </p:sp>
      <p:sp>
        <p:nvSpPr>
          <p:cNvPr id="5" name="ZoneTexte 4"/>
          <p:cNvSpPr txBox="1"/>
          <p:nvPr/>
        </p:nvSpPr>
        <p:spPr>
          <a:xfrm>
            <a:off x="539111" y="3194986"/>
            <a:ext cx="1152128" cy="369332"/>
          </a:xfrm>
          <a:prstGeom prst="rect">
            <a:avLst/>
          </a:prstGeom>
          <a:noFill/>
        </p:spPr>
        <p:txBody>
          <a:bodyPr wrap="square" rtlCol="0">
            <a:spAutoFit/>
          </a:bodyPr>
          <a:lstStyle/>
          <a:p>
            <a:r>
              <a:rPr lang="fr-FR" dirty="0" smtClean="0"/>
              <a:t>35-44 ans</a:t>
            </a:r>
            <a:endParaRPr lang="fr-FR" dirty="0"/>
          </a:p>
        </p:txBody>
      </p:sp>
      <p:sp>
        <p:nvSpPr>
          <p:cNvPr id="44" name="ZoneTexte 43"/>
          <p:cNvSpPr txBox="1"/>
          <p:nvPr/>
        </p:nvSpPr>
        <p:spPr>
          <a:xfrm>
            <a:off x="364906" y="1649471"/>
            <a:ext cx="1152128" cy="369332"/>
          </a:xfrm>
          <a:prstGeom prst="rect">
            <a:avLst/>
          </a:prstGeom>
          <a:noFill/>
        </p:spPr>
        <p:txBody>
          <a:bodyPr wrap="square" rtlCol="0">
            <a:spAutoFit/>
          </a:bodyPr>
          <a:lstStyle/>
          <a:p>
            <a:r>
              <a:rPr lang="fr-FR" dirty="0" smtClean="0"/>
              <a:t>18-24 ans</a:t>
            </a:r>
            <a:endParaRPr lang="fr-FR" dirty="0"/>
          </a:p>
        </p:txBody>
      </p:sp>
      <p:pic>
        <p:nvPicPr>
          <p:cNvPr id="43" name="Image 42"/>
          <p:cNvPicPr/>
          <p:nvPr/>
        </p:nvPicPr>
        <p:blipFill>
          <a:blip r:embed="rId4">
            <a:biLevel thresh="75000"/>
            <a:extLst>
              <a:ext uri="{BEBA8EAE-BF5A-486C-A8C5-ECC9F3942E4B}">
                <a14:imgProps xmlns:a14="http://schemas.microsoft.com/office/drawing/2010/main">
                  <a14:imgLayer r:embed="rId5">
                    <a14:imgEffect>
                      <a14:sharpenSoften amount="-51000"/>
                    </a14:imgEffect>
                    <a14:imgEffect>
                      <a14:colorTemperature colorTemp="11200"/>
                    </a14:imgEffect>
                    <a14:imgEffect>
                      <a14:saturation sat="0"/>
                    </a14:imgEffect>
                    <a14:imgEffect>
                      <a14:brightnessContrast bright="-20000" contrast="20000"/>
                    </a14:imgEffect>
                  </a14:imgLayer>
                </a14:imgProps>
              </a:ext>
            </a:extLst>
          </a:blip>
          <a:stretch>
            <a:fillRect/>
          </a:stretch>
        </p:blipFill>
        <p:spPr>
          <a:xfrm>
            <a:off x="2342945" y="5867807"/>
            <a:ext cx="372543" cy="348899"/>
          </a:xfrm>
          <a:prstGeom prst="rect">
            <a:avLst/>
          </a:prstGeom>
          <a:ln>
            <a:solidFill>
              <a:schemeClr val="tx1"/>
            </a:solidFill>
          </a:ln>
        </p:spPr>
      </p:pic>
      <p:pic>
        <p:nvPicPr>
          <p:cNvPr id="45" name="Image 44"/>
          <p:cNvPicPr/>
          <p:nvPr/>
        </p:nvPicPr>
        <p:blipFill>
          <a:blip r:embed="rId6">
            <a:biLevel thresh="75000"/>
            <a:extLst>
              <a:ext uri="{BEBA8EAE-BF5A-486C-A8C5-ECC9F3942E4B}">
                <a14:imgProps xmlns:a14="http://schemas.microsoft.com/office/drawing/2010/main">
                  <a14:imgLayer r:embed="rId7">
                    <a14:imgEffect>
                      <a14:sharpenSoften amount="-50000"/>
                    </a14:imgEffect>
                    <a14:imgEffect>
                      <a14:saturation sat="0"/>
                    </a14:imgEffect>
                    <a14:imgEffect>
                      <a14:brightnessContrast bright="-20000"/>
                    </a14:imgEffect>
                  </a14:imgLayer>
                </a14:imgProps>
              </a:ext>
            </a:extLst>
          </a:blip>
          <a:stretch>
            <a:fillRect/>
          </a:stretch>
        </p:blipFill>
        <p:spPr>
          <a:xfrm>
            <a:off x="7681265" y="3455190"/>
            <a:ext cx="436186" cy="433894"/>
          </a:xfrm>
          <a:prstGeom prst="rect">
            <a:avLst/>
          </a:prstGeom>
          <a:ln>
            <a:solidFill>
              <a:schemeClr val="tx1"/>
            </a:solidFill>
          </a:ln>
        </p:spPr>
      </p:pic>
      <p:pic>
        <p:nvPicPr>
          <p:cNvPr id="46" name="Image 45"/>
          <p:cNvPicPr/>
          <p:nvPr/>
        </p:nvPicPr>
        <p:blipFill>
          <a:blip r:embed="rId6">
            <a:biLevel thresh="75000"/>
            <a:extLst>
              <a:ext uri="{BEBA8EAE-BF5A-486C-A8C5-ECC9F3942E4B}">
                <a14:imgProps xmlns:a14="http://schemas.microsoft.com/office/drawing/2010/main">
                  <a14:imgLayer r:embed="rId7">
                    <a14:imgEffect>
                      <a14:sharpenSoften amount="-50000"/>
                    </a14:imgEffect>
                    <a14:imgEffect>
                      <a14:saturation sat="0"/>
                    </a14:imgEffect>
                    <a14:imgEffect>
                      <a14:brightnessContrast bright="-20000"/>
                    </a14:imgEffect>
                  </a14:imgLayer>
                </a14:imgProps>
              </a:ext>
            </a:extLst>
          </a:blip>
          <a:stretch>
            <a:fillRect/>
          </a:stretch>
        </p:blipFill>
        <p:spPr>
          <a:xfrm>
            <a:off x="629682" y="3928022"/>
            <a:ext cx="436186" cy="433894"/>
          </a:xfrm>
          <a:prstGeom prst="rect">
            <a:avLst/>
          </a:prstGeom>
          <a:ln>
            <a:solidFill>
              <a:schemeClr val="tx1"/>
            </a:solidFill>
          </a:ln>
        </p:spPr>
      </p:pic>
      <p:pic>
        <p:nvPicPr>
          <p:cNvPr id="47" name="Image 46"/>
          <p:cNvPicPr/>
          <p:nvPr/>
        </p:nvPicPr>
        <p:blipFill>
          <a:blip r:embed="rId6">
            <a:biLevel thresh="75000"/>
            <a:extLst>
              <a:ext uri="{BEBA8EAE-BF5A-486C-A8C5-ECC9F3942E4B}">
                <a14:imgProps xmlns:a14="http://schemas.microsoft.com/office/drawing/2010/main">
                  <a14:imgLayer r:embed="rId7">
                    <a14:imgEffect>
                      <a14:sharpenSoften amount="-50000"/>
                    </a14:imgEffect>
                    <a14:imgEffect>
                      <a14:saturation sat="0"/>
                    </a14:imgEffect>
                    <a14:imgEffect>
                      <a14:brightnessContrast bright="-20000"/>
                    </a14:imgEffect>
                  </a14:imgLayer>
                </a14:imgProps>
              </a:ext>
            </a:extLst>
          </a:blip>
          <a:stretch>
            <a:fillRect/>
          </a:stretch>
        </p:blipFill>
        <p:spPr>
          <a:xfrm>
            <a:off x="7161352" y="5969821"/>
            <a:ext cx="363577" cy="365527"/>
          </a:xfrm>
          <a:prstGeom prst="rect">
            <a:avLst/>
          </a:prstGeom>
          <a:ln>
            <a:solidFill>
              <a:schemeClr val="tx1"/>
            </a:solidFill>
          </a:ln>
        </p:spPr>
      </p:pic>
      <p:pic>
        <p:nvPicPr>
          <p:cNvPr id="48" name="Image 47"/>
          <p:cNvPicPr/>
          <p:nvPr/>
        </p:nvPicPr>
        <p:blipFill>
          <a:blip r:embed="rId6">
            <a:biLevel thresh="75000"/>
            <a:extLst>
              <a:ext uri="{BEBA8EAE-BF5A-486C-A8C5-ECC9F3942E4B}">
                <a14:imgProps xmlns:a14="http://schemas.microsoft.com/office/drawing/2010/main">
                  <a14:imgLayer r:embed="rId7">
                    <a14:imgEffect>
                      <a14:sharpenSoften amount="-50000"/>
                    </a14:imgEffect>
                    <a14:imgEffect>
                      <a14:saturation sat="0"/>
                    </a14:imgEffect>
                    <a14:imgEffect>
                      <a14:brightnessContrast bright="-20000"/>
                    </a14:imgEffect>
                  </a14:imgLayer>
                </a14:imgProps>
              </a:ext>
            </a:extLst>
          </a:blip>
          <a:stretch>
            <a:fillRect/>
          </a:stretch>
        </p:blipFill>
        <p:spPr>
          <a:xfrm>
            <a:off x="467475" y="2042456"/>
            <a:ext cx="436186" cy="433894"/>
          </a:xfrm>
          <a:prstGeom prst="rect">
            <a:avLst/>
          </a:prstGeom>
          <a:ln>
            <a:solidFill>
              <a:schemeClr val="tx1"/>
            </a:solidFill>
          </a:ln>
        </p:spPr>
      </p:pic>
      <p:pic>
        <p:nvPicPr>
          <p:cNvPr id="49" name="Image 48"/>
          <p:cNvPicPr/>
          <p:nvPr/>
        </p:nvPicPr>
        <p:blipFill>
          <a:blip r:embed="rId6">
            <a:biLevel thresh="75000"/>
            <a:extLst>
              <a:ext uri="{BEBA8EAE-BF5A-486C-A8C5-ECC9F3942E4B}">
                <a14:imgProps xmlns:a14="http://schemas.microsoft.com/office/drawing/2010/main">
                  <a14:imgLayer r:embed="rId7">
                    <a14:imgEffect>
                      <a14:sharpenSoften amount="-50000"/>
                    </a14:imgEffect>
                    <a14:imgEffect>
                      <a14:saturation sat="0"/>
                    </a14:imgEffect>
                    <a14:imgEffect>
                      <a14:brightnessContrast bright="-20000"/>
                    </a14:imgEffect>
                  </a14:imgLayer>
                </a14:imgProps>
              </a:ext>
            </a:extLst>
          </a:blip>
          <a:stretch>
            <a:fillRect/>
          </a:stretch>
        </p:blipFill>
        <p:spPr>
          <a:xfrm>
            <a:off x="8290823" y="2131126"/>
            <a:ext cx="436186" cy="433894"/>
          </a:xfrm>
          <a:prstGeom prst="rect">
            <a:avLst/>
          </a:prstGeom>
          <a:ln>
            <a:solidFill>
              <a:schemeClr val="tx1"/>
            </a:solidFill>
          </a:ln>
        </p:spPr>
      </p:pic>
    </p:spTree>
    <p:extLst>
      <p:ext uri="{BB962C8B-B14F-4D97-AF65-F5344CB8AC3E}">
        <p14:creationId xmlns:p14="http://schemas.microsoft.com/office/powerpoint/2010/main" val="7285346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P spid="14" grpId="0"/>
      <p:bldP spid="24" grpId="0"/>
      <p:bldP spid="55" grpId="0"/>
      <p:bldP spid="3" grpId="0"/>
      <p:bldP spid="41" grpId="0"/>
      <p:bldP spid="42" grpId="0"/>
      <p:bldP spid="5" grpId="0"/>
      <p:bldP spid="4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1"/>
          <p:cNvSpPr txBox="1">
            <a:spLocks/>
          </p:cNvSpPr>
          <p:nvPr/>
        </p:nvSpPr>
        <p:spPr>
          <a:xfrm>
            <a:off x="457200" y="121196"/>
            <a:ext cx="8229600" cy="571500"/>
          </a:xfrm>
          <a:prstGeom prst="rect">
            <a:avLst/>
          </a:prstGeom>
        </p:spPr>
        <p:txBody>
          <a:bodyPr>
            <a:normAutofit/>
          </a:bodyPr>
          <a:lstStyle>
            <a:lvl1pPr algn="ctr" defTabSz="914400" rtl="0" eaLnBrk="1" latinLnBrk="0" hangingPunct="1">
              <a:spcBef>
                <a:spcPct val="0"/>
              </a:spcBef>
              <a:buNone/>
              <a:defRPr sz="4400" b="0" kern="1200">
                <a:solidFill>
                  <a:schemeClr val="tx1"/>
                </a:solidFill>
                <a:latin typeface="Carlito" panose="020F0502020204030204" pitchFamily="34" charset="0"/>
                <a:ea typeface="+mj-ea"/>
                <a:cs typeface="Carlito" panose="020F0502020204030204" pitchFamily="34" charset="0"/>
              </a:defRPr>
            </a:lvl1pPr>
          </a:lstStyle>
          <a:p>
            <a:pPr algn="l"/>
            <a:r>
              <a:rPr lang="fr-FR" sz="2800" b="1" dirty="0"/>
              <a:t>Pratiques de télétravail pendant le confinement </a:t>
            </a:r>
          </a:p>
        </p:txBody>
      </p:sp>
      <p:pic>
        <p:nvPicPr>
          <p:cNvPr id="50" name="Picture 2"/>
          <p:cNvPicPr>
            <a:picLocks noChangeAspect="1" noChangeArrowheads="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013928" y="2943828"/>
            <a:ext cx="3337044" cy="32900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1" name="Rectangle 50"/>
          <p:cNvSpPr/>
          <p:nvPr/>
        </p:nvSpPr>
        <p:spPr>
          <a:xfrm>
            <a:off x="-1" y="911622"/>
            <a:ext cx="9144000" cy="1077218"/>
          </a:xfrm>
          <a:prstGeom prst="rect">
            <a:avLst/>
          </a:prstGeom>
        </p:spPr>
        <p:txBody>
          <a:bodyPr wrap="square">
            <a:spAutoFit/>
          </a:bodyPr>
          <a:lstStyle/>
          <a:p>
            <a:pPr algn="ctr"/>
            <a:r>
              <a:rPr lang="fr-FR" sz="2800" dirty="0" smtClean="0">
                <a:solidFill>
                  <a:schemeClr val="accent6">
                    <a:lumMod val="75000"/>
                  </a:schemeClr>
                </a:solidFill>
                <a:cs typeface="Calibri" panose="020F0502020204030204" pitchFamily="34" charset="0"/>
              </a:rPr>
              <a:t>Une pratique massive : </a:t>
            </a:r>
          </a:p>
          <a:p>
            <a:pPr algn="ctr"/>
            <a:r>
              <a:rPr lang="fr-FR" sz="3600" b="1" dirty="0" smtClean="0">
                <a:solidFill>
                  <a:schemeClr val="accent6">
                    <a:lumMod val="75000"/>
                  </a:schemeClr>
                </a:solidFill>
                <a:cs typeface="Calibri" panose="020F0502020204030204" pitchFamily="34" charset="0"/>
              </a:rPr>
              <a:t>96% </a:t>
            </a:r>
            <a:r>
              <a:rPr lang="fr-FR" sz="2800" b="1" dirty="0" smtClean="0">
                <a:solidFill>
                  <a:schemeClr val="accent6">
                    <a:lumMod val="75000"/>
                  </a:schemeClr>
                </a:solidFill>
                <a:cs typeface="Calibri" panose="020F0502020204030204" pitchFamily="34" charset="0"/>
              </a:rPr>
              <a:t>des </a:t>
            </a:r>
            <a:r>
              <a:rPr lang="fr-FR" sz="2800" dirty="0" smtClean="0">
                <a:solidFill>
                  <a:schemeClr val="accent6">
                    <a:lumMod val="75000"/>
                  </a:schemeClr>
                </a:solidFill>
                <a:cs typeface="Calibri" panose="020F0502020204030204" pitchFamily="34" charset="0"/>
              </a:rPr>
              <a:t>répondants</a:t>
            </a:r>
            <a:r>
              <a:rPr lang="fr-FR" sz="2800" b="1" dirty="0" smtClean="0">
                <a:solidFill>
                  <a:schemeClr val="accent6">
                    <a:lumMod val="75000"/>
                  </a:schemeClr>
                </a:solidFill>
                <a:cs typeface="Calibri" panose="020F0502020204030204" pitchFamily="34" charset="0"/>
              </a:rPr>
              <a:t> télétravaillent pendant le confinement</a:t>
            </a:r>
            <a:endParaRPr lang="fr-FR" sz="2800" b="1" kern="1200" dirty="0" smtClean="0">
              <a:solidFill>
                <a:schemeClr val="accent6">
                  <a:lumMod val="75000"/>
                </a:schemeClr>
              </a:solidFill>
              <a:cs typeface="Calibri" panose="020F0502020204030204" pitchFamily="34" charset="0"/>
            </a:endParaRPr>
          </a:p>
        </p:txBody>
      </p:sp>
      <p:sp>
        <p:nvSpPr>
          <p:cNvPr id="52" name="Rectangle 51"/>
          <p:cNvSpPr/>
          <p:nvPr/>
        </p:nvSpPr>
        <p:spPr>
          <a:xfrm>
            <a:off x="432704" y="2564904"/>
            <a:ext cx="3168352" cy="1200329"/>
          </a:xfrm>
          <a:prstGeom prst="rect">
            <a:avLst/>
          </a:prstGeom>
        </p:spPr>
        <p:txBody>
          <a:bodyPr wrap="square">
            <a:spAutoFit/>
          </a:bodyPr>
          <a:lstStyle/>
          <a:p>
            <a:r>
              <a:rPr lang="fr-FR" sz="2400" b="1" dirty="0" smtClean="0">
                <a:cs typeface="Calibri Light" panose="020F0302020204030204" pitchFamily="34" charset="0"/>
              </a:rPr>
              <a:t>	43% </a:t>
            </a:r>
            <a:r>
              <a:rPr lang="fr-FR" sz="2400" dirty="0" smtClean="0">
                <a:cs typeface="Calibri Light" panose="020F0302020204030204" pitchFamily="34" charset="0"/>
              </a:rPr>
              <a:t>de télétravailleurs « expérimentés »</a:t>
            </a:r>
          </a:p>
        </p:txBody>
      </p:sp>
      <p:sp>
        <p:nvSpPr>
          <p:cNvPr id="6" name="ZoneTexte 5"/>
          <p:cNvSpPr txBox="1"/>
          <p:nvPr/>
        </p:nvSpPr>
        <p:spPr>
          <a:xfrm>
            <a:off x="5542363" y="3617891"/>
            <a:ext cx="3744416" cy="2539157"/>
          </a:xfrm>
          <a:prstGeom prst="rect">
            <a:avLst/>
          </a:prstGeom>
          <a:noFill/>
        </p:spPr>
        <p:txBody>
          <a:bodyPr wrap="square" rtlCol="0">
            <a:spAutoFit/>
          </a:bodyPr>
          <a:lstStyle/>
          <a:p>
            <a:r>
              <a:rPr lang="fr-FR" sz="2400" dirty="0" smtClean="0">
                <a:solidFill>
                  <a:srgbClr val="0AA3C6"/>
                </a:solidFill>
                <a:cs typeface="Calibri Light" panose="020F0302020204030204" pitchFamily="34" charset="0"/>
              </a:rPr>
              <a:t> Ils sont un peu plus nombreux parmi les:</a:t>
            </a:r>
          </a:p>
          <a:p>
            <a:endParaRPr lang="fr-FR" sz="2400" dirty="0" smtClean="0">
              <a:solidFill>
                <a:srgbClr val="0AA3C6"/>
              </a:solidFill>
              <a:cs typeface="Calibri Light" panose="020F0302020204030204" pitchFamily="34" charset="0"/>
            </a:endParaRPr>
          </a:p>
          <a:p>
            <a:pPr marL="342900" indent="-342900">
              <a:buFontTx/>
              <a:buChar char="-"/>
            </a:pPr>
            <a:r>
              <a:rPr lang="fr-FR" sz="2300" dirty="0" smtClean="0">
                <a:solidFill>
                  <a:srgbClr val="0AA3C6"/>
                </a:solidFill>
                <a:cs typeface="Calibri Light" panose="020F0302020204030204" pitchFamily="34" charset="0"/>
              </a:rPr>
              <a:t>Employés (63%)</a:t>
            </a:r>
            <a:endParaRPr lang="fr-FR" sz="2300" dirty="0">
              <a:solidFill>
                <a:srgbClr val="0AA3C6"/>
              </a:solidFill>
              <a:cs typeface="Calibri Light" panose="020F0302020204030204" pitchFamily="34" charset="0"/>
            </a:endParaRPr>
          </a:p>
          <a:p>
            <a:pPr marL="342900" indent="-342900">
              <a:buFontTx/>
              <a:buChar char="-"/>
            </a:pPr>
            <a:r>
              <a:rPr lang="fr-FR" sz="2300" dirty="0" smtClean="0">
                <a:solidFill>
                  <a:srgbClr val="0AA3C6"/>
                </a:solidFill>
                <a:cs typeface="Calibri Light" panose="020F0302020204030204" pitchFamily="34" charset="0"/>
              </a:rPr>
              <a:t>salariés </a:t>
            </a:r>
            <a:r>
              <a:rPr lang="fr-FR" sz="2300" dirty="0">
                <a:solidFill>
                  <a:srgbClr val="0AA3C6"/>
                </a:solidFill>
                <a:cs typeface="Calibri Light" panose="020F0302020204030204" pitchFamily="34" charset="0"/>
              </a:rPr>
              <a:t>du </a:t>
            </a:r>
            <a:r>
              <a:rPr lang="fr-FR" sz="2300" dirty="0" smtClean="0">
                <a:solidFill>
                  <a:srgbClr val="0AA3C6"/>
                </a:solidFill>
                <a:cs typeface="Calibri Light" panose="020F0302020204030204" pitchFamily="34" charset="0"/>
              </a:rPr>
              <a:t>public (59%)</a:t>
            </a:r>
            <a:endParaRPr lang="fr-FR" sz="2300" dirty="0">
              <a:solidFill>
                <a:srgbClr val="0AA3C6"/>
              </a:solidFill>
              <a:cs typeface="Calibri Light" panose="020F0302020204030204" pitchFamily="34" charset="0"/>
            </a:endParaRPr>
          </a:p>
          <a:p>
            <a:pPr marL="342900" indent="-342900">
              <a:buFontTx/>
              <a:buChar char="-"/>
            </a:pPr>
            <a:r>
              <a:rPr lang="fr-FR" sz="2300" dirty="0">
                <a:solidFill>
                  <a:srgbClr val="0AA3C6"/>
                </a:solidFill>
                <a:cs typeface="Calibri Light" panose="020F0302020204030204" pitchFamily="34" charset="0"/>
              </a:rPr>
              <a:t>f</a:t>
            </a:r>
            <a:r>
              <a:rPr lang="fr-FR" sz="2300" dirty="0" smtClean="0">
                <a:solidFill>
                  <a:srgbClr val="0AA3C6"/>
                </a:solidFill>
                <a:cs typeface="Calibri Light" panose="020F0302020204030204" pitchFamily="34" charset="0"/>
              </a:rPr>
              <a:t>emmes (58%)</a:t>
            </a:r>
          </a:p>
          <a:p>
            <a:endParaRPr lang="fr-FR" dirty="0"/>
          </a:p>
        </p:txBody>
      </p:sp>
      <p:sp>
        <p:nvSpPr>
          <p:cNvPr id="2" name="Rectangle 1"/>
          <p:cNvSpPr/>
          <p:nvPr/>
        </p:nvSpPr>
        <p:spPr>
          <a:xfrm>
            <a:off x="5378385" y="2270987"/>
            <a:ext cx="3538736" cy="1200329"/>
          </a:xfrm>
          <a:prstGeom prst="rect">
            <a:avLst/>
          </a:prstGeom>
        </p:spPr>
        <p:txBody>
          <a:bodyPr wrap="square">
            <a:spAutoFit/>
          </a:bodyPr>
          <a:lstStyle/>
          <a:p>
            <a:pPr lvl="0"/>
            <a:endParaRPr lang="fr-FR" sz="2400" b="1" dirty="0">
              <a:solidFill>
                <a:srgbClr val="0AA3C6"/>
              </a:solidFill>
              <a:cs typeface="Calibri Light" panose="020F0302020204030204" pitchFamily="34" charset="0"/>
            </a:endParaRPr>
          </a:p>
          <a:p>
            <a:pPr lvl="0"/>
            <a:r>
              <a:rPr lang="fr-FR" sz="2400" b="1" dirty="0" smtClean="0">
                <a:solidFill>
                  <a:srgbClr val="0AA3C6"/>
                </a:solidFill>
                <a:cs typeface="Calibri Light" panose="020F0302020204030204" pitchFamily="34" charset="0"/>
              </a:rPr>
              <a:t>	57</a:t>
            </a:r>
            <a:r>
              <a:rPr lang="fr-FR" sz="2400" b="1" dirty="0">
                <a:solidFill>
                  <a:srgbClr val="0AA3C6"/>
                </a:solidFill>
                <a:cs typeface="Calibri Light" panose="020F0302020204030204" pitchFamily="34" charset="0"/>
              </a:rPr>
              <a:t>% </a:t>
            </a:r>
            <a:r>
              <a:rPr lang="fr-FR" sz="2400" dirty="0">
                <a:solidFill>
                  <a:srgbClr val="0AA3C6"/>
                </a:solidFill>
                <a:cs typeface="Calibri Light" panose="020F0302020204030204" pitchFamily="34" charset="0"/>
              </a:rPr>
              <a:t>de </a:t>
            </a:r>
          </a:p>
          <a:p>
            <a:pPr lvl="0"/>
            <a:r>
              <a:rPr lang="fr-FR" sz="2400" dirty="0">
                <a:solidFill>
                  <a:srgbClr val="0AA3C6"/>
                </a:solidFill>
                <a:cs typeface="Calibri Light" panose="020F0302020204030204" pitchFamily="34" charset="0"/>
              </a:rPr>
              <a:t>« primo télétravailleurs »</a:t>
            </a:r>
          </a:p>
        </p:txBody>
      </p:sp>
      <p:sp>
        <p:nvSpPr>
          <p:cNvPr id="3" name="ZoneTexte 2"/>
          <p:cNvSpPr txBox="1"/>
          <p:nvPr/>
        </p:nvSpPr>
        <p:spPr>
          <a:xfrm>
            <a:off x="1450980" y="6249381"/>
            <a:ext cx="6242039" cy="523220"/>
          </a:xfrm>
          <a:prstGeom prst="rect">
            <a:avLst/>
          </a:prstGeom>
          <a:noFill/>
        </p:spPr>
        <p:txBody>
          <a:bodyPr wrap="square" rtlCol="0">
            <a:spAutoFit/>
          </a:bodyPr>
          <a:lstStyle/>
          <a:p>
            <a:r>
              <a:rPr lang="fr-FR" sz="2800" b="1" dirty="0" smtClean="0">
                <a:solidFill>
                  <a:srgbClr val="0AA3C6"/>
                </a:solidFill>
              </a:rPr>
              <a:t>Tous les profils sont concernés</a:t>
            </a:r>
            <a:endParaRPr lang="fr-FR" sz="2800" b="1" dirty="0">
              <a:solidFill>
                <a:srgbClr val="0AA3C6"/>
              </a:solidFill>
            </a:endParaRPr>
          </a:p>
        </p:txBody>
      </p:sp>
      <p:sp>
        <p:nvSpPr>
          <p:cNvPr id="4" name="Flèche droite rayée 3"/>
          <p:cNvSpPr/>
          <p:nvPr/>
        </p:nvSpPr>
        <p:spPr>
          <a:xfrm>
            <a:off x="679903" y="6323497"/>
            <a:ext cx="610235" cy="374987"/>
          </a:xfrm>
          <a:prstGeom prst="striped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7" name="Image 16"/>
          <p:cNvPicPr/>
          <p:nvPr/>
        </p:nvPicPr>
        <p:blipFill>
          <a:blip r:embed="rId4"/>
          <a:stretch>
            <a:fillRect/>
          </a:stretch>
        </p:blipFill>
        <p:spPr>
          <a:xfrm>
            <a:off x="373372" y="1916832"/>
            <a:ext cx="916766" cy="954319"/>
          </a:xfrm>
          <a:prstGeom prst="rect">
            <a:avLst/>
          </a:prstGeom>
        </p:spPr>
      </p:pic>
      <p:pic>
        <p:nvPicPr>
          <p:cNvPr id="18" name="Image 17"/>
          <p:cNvPicPr/>
          <p:nvPr/>
        </p:nvPicPr>
        <p:blipFill>
          <a:blip r:embed="rId5"/>
          <a:stretch>
            <a:fillRect/>
          </a:stretch>
        </p:blipFill>
        <p:spPr>
          <a:xfrm>
            <a:off x="5355813" y="1916832"/>
            <a:ext cx="872372" cy="1033909"/>
          </a:xfrm>
          <a:prstGeom prst="rect">
            <a:avLst/>
          </a:prstGeom>
        </p:spPr>
      </p:pic>
    </p:spTree>
    <p:extLst>
      <p:ext uri="{BB962C8B-B14F-4D97-AF65-F5344CB8AC3E}">
        <p14:creationId xmlns:p14="http://schemas.microsoft.com/office/powerpoint/2010/main" val="4584195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1"/>
          <p:cNvSpPr txBox="1">
            <a:spLocks/>
          </p:cNvSpPr>
          <p:nvPr/>
        </p:nvSpPr>
        <p:spPr>
          <a:xfrm>
            <a:off x="457200" y="121196"/>
            <a:ext cx="8229600" cy="571500"/>
          </a:xfrm>
          <a:prstGeom prst="rect">
            <a:avLst/>
          </a:prstGeom>
        </p:spPr>
        <p:txBody>
          <a:bodyPr>
            <a:normAutofit/>
          </a:bodyPr>
          <a:lstStyle>
            <a:lvl1pPr algn="ctr" defTabSz="914400" rtl="0" eaLnBrk="1" latinLnBrk="0" hangingPunct="1">
              <a:spcBef>
                <a:spcPct val="0"/>
              </a:spcBef>
              <a:buNone/>
              <a:defRPr sz="4400" b="0" kern="1200">
                <a:solidFill>
                  <a:schemeClr val="tx1"/>
                </a:solidFill>
                <a:latin typeface="Carlito" panose="020F0502020204030204" pitchFamily="34" charset="0"/>
                <a:ea typeface="+mj-ea"/>
                <a:cs typeface="Carlito" panose="020F0502020204030204" pitchFamily="34" charset="0"/>
              </a:defRPr>
            </a:lvl1pPr>
          </a:lstStyle>
          <a:p>
            <a:pPr algn="l"/>
            <a:r>
              <a:rPr lang="fr-FR" sz="2800" b="1" dirty="0" smtClean="0"/>
              <a:t>Pratiques de télétravail pendant le confinement </a:t>
            </a:r>
            <a:endParaRPr lang="fr-FR" sz="2800" b="1" dirty="0"/>
          </a:p>
        </p:txBody>
      </p:sp>
      <p:sp>
        <p:nvSpPr>
          <p:cNvPr id="13" name="Rectangle 12"/>
          <p:cNvSpPr/>
          <p:nvPr/>
        </p:nvSpPr>
        <p:spPr>
          <a:xfrm>
            <a:off x="449470" y="902249"/>
            <a:ext cx="7677501" cy="584775"/>
          </a:xfrm>
          <a:prstGeom prst="rect">
            <a:avLst/>
          </a:prstGeom>
        </p:spPr>
        <p:txBody>
          <a:bodyPr wrap="square">
            <a:spAutoFit/>
          </a:bodyPr>
          <a:lstStyle/>
          <a:p>
            <a:r>
              <a:rPr lang="fr-FR" sz="3200" b="1" dirty="0">
                <a:solidFill>
                  <a:srgbClr val="EDB057"/>
                </a:solidFill>
                <a:cs typeface="Calibri" panose="020F0502020204030204" pitchFamily="34" charset="0"/>
              </a:rPr>
              <a:t>Une mise en place souvent compliquée </a:t>
            </a:r>
          </a:p>
        </p:txBody>
      </p:sp>
      <p:sp>
        <p:nvSpPr>
          <p:cNvPr id="14" name="Rectangle 13"/>
          <p:cNvSpPr/>
          <p:nvPr/>
        </p:nvSpPr>
        <p:spPr>
          <a:xfrm>
            <a:off x="450378" y="1853228"/>
            <a:ext cx="5688632" cy="984885"/>
          </a:xfrm>
          <a:prstGeom prst="rect">
            <a:avLst/>
          </a:prstGeom>
        </p:spPr>
        <p:txBody>
          <a:bodyPr wrap="square">
            <a:spAutoFit/>
          </a:bodyPr>
          <a:lstStyle/>
          <a:p>
            <a:r>
              <a:rPr lang="fr-FR" sz="3600" b="1" dirty="0" smtClean="0">
                <a:solidFill>
                  <a:srgbClr val="0AA3C6"/>
                </a:solidFill>
                <a:cs typeface="Calibri Light" panose="020F0302020204030204" pitchFamily="34" charset="0"/>
              </a:rPr>
              <a:t>48 % </a:t>
            </a:r>
            <a:r>
              <a:rPr lang="fr-FR" sz="2200" b="1" dirty="0">
                <a:solidFill>
                  <a:srgbClr val="0AA3C6"/>
                </a:solidFill>
                <a:cs typeface="Calibri Light" panose="020F0302020204030204" pitchFamily="34" charset="0"/>
              </a:rPr>
              <a:t>des répondants </a:t>
            </a:r>
            <a:r>
              <a:rPr lang="fr-FR" sz="2200" b="1" dirty="0" smtClean="0">
                <a:solidFill>
                  <a:srgbClr val="0AA3C6"/>
                </a:solidFill>
                <a:cs typeface="Calibri Light" panose="020F0302020204030204" pitchFamily="34" charset="0"/>
              </a:rPr>
              <a:t>ont rencontré </a:t>
            </a:r>
          </a:p>
          <a:p>
            <a:r>
              <a:rPr lang="fr-FR" sz="2200" b="1" dirty="0" smtClean="0">
                <a:solidFill>
                  <a:srgbClr val="0AA3C6"/>
                </a:solidFill>
                <a:cs typeface="Calibri Light" panose="020F0302020204030204" pitchFamily="34" charset="0"/>
              </a:rPr>
              <a:t>des difficultés lors de la mise en place</a:t>
            </a:r>
            <a:r>
              <a:rPr lang="fr-FR" sz="2200" dirty="0" smtClean="0">
                <a:solidFill>
                  <a:srgbClr val="0AA3C6"/>
                </a:solidFill>
                <a:cs typeface="Calibri Light" panose="020F0302020204030204" pitchFamily="34" charset="0"/>
              </a:rPr>
              <a:t> </a:t>
            </a:r>
          </a:p>
        </p:txBody>
      </p:sp>
      <p:sp>
        <p:nvSpPr>
          <p:cNvPr id="2" name="ZoneTexte 1"/>
          <p:cNvSpPr txBox="1"/>
          <p:nvPr/>
        </p:nvSpPr>
        <p:spPr>
          <a:xfrm>
            <a:off x="6430566" y="1531826"/>
            <a:ext cx="2699792" cy="1754326"/>
          </a:xfrm>
          <a:prstGeom prst="rect">
            <a:avLst/>
          </a:prstGeom>
          <a:noFill/>
        </p:spPr>
        <p:txBody>
          <a:bodyPr wrap="square" rtlCol="0">
            <a:spAutoFit/>
          </a:bodyPr>
          <a:lstStyle/>
          <a:p>
            <a:r>
              <a:rPr lang="fr-FR" dirty="0" smtClean="0"/>
              <a:t>++</a:t>
            </a:r>
          </a:p>
          <a:p>
            <a:r>
              <a:rPr lang="fr-FR" dirty="0" smtClean="0"/>
              <a:t>« primo télétravailleurs »</a:t>
            </a:r>
          </a:p>
          <a:p>
            <a:r>
              <a:rPr lang="fr-FR" dirty="0" smtClean="0"/>
              <a:t>prof</a:t>
            </a:r>
            <a:r>
              <a:rPr lang="fr-FR" dirty="0"/>
              <a:t>. </a:t>
            </a:r>
            <a:r>
              <a:rPr lang="fr-FR" dirty="0" err="1"/>
              <a:t>Interm</a:t>
            </a:r>
            <a:r>
              <a:rPr lang="fr-FR" dirty="0"/>
              <a:t>.</a:t>
            </a:r>
          </a:p>
          <a:p>
            <a:r>
              <a:rPr lang="fr-FR" dirty="0" smtClean="0"/>
              <a:t>public</a:t>
            </a:r>
            <a:endParaRPr lang="fr-FR" dirty="0"/>
          </a:p>
          <a:p>
            <a:r>
              <a:rPr lang="fr-FR" dirty="0" smtClean="0"/>
              <a:t>employés</a:t>
            </a:r>
          </a:p>
          <a:p>
            <a:r>
              <a:rPr lang="fr-FR" dirty="0" smtClean="0"/>
              <a:t>femmes</a:t>
            </a:r>
          </a:p>
        </p:txBody>
      </p:sp>
      <p:cxnSp>
        <p:nvCxnSpPr>
          <p:cNvPr id="4" name="Connecteur droit 3"/>
          <p:cNvCxnSpPr/>
          <p:nvPr/>
        </p:nvCxnSpPr>
        <p:spPr>
          <a:xfrm>
            <a:off x="6444208" y="1711868"/>
            <a:ext cx="0" cy="1477328"/>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6" name="ZoneTexte 5"/>
          <p:cNvSpPr txBox="1"/>
          <p:nvPr/>
        </p:nvSpPr>
        <p:spPr>
          <a:xfrm>
            <a:off x="2535614" y="6090974"/>
            <a:ext cx="5256584" cy="307777"/>
          </a:xfrm>
          <a:prstGeom prst="rect">
            <a:avLst/>
          </a:prstGeom>
          <a:noFill/>
        </p:spPr>
        <p:txBody>
          <a:bodyPr wrap="square" rtlCol="0">
            <a:spAutoFit/>
          </a:bodyPr>
          <a:lstStyle/>
          <a:p>
            <a:r>
              <a:rPr lang="fr-FR" sz="1400" i="1" dirty="0" smtClean="0"/>
              <a:t>++ entreprises </a:t>
            </a:r>
            <a:r>
              <a:rPr lang="fr-FR" sz="1400" i="1" dirty="0"/>
              <a:t>qui n’autorisaient pas le </a:t>
            </a:r>
            <a:r>
              <a:rPr lang="fr-FR" sz="1400" i="1" dirty="0" smtClean="0"/>
              <a:t>télétravail</a:t>
            </a:r>
            <a:endParaRPr lang="fr-FR" sz="1400" i="1" dirty="0"/>
          </a:p>
        </p:txBody>
      </p:sp>
      <p:sp>
        <p:nvSpPr>
          <p:cNvPr id="16" name="Flèche courbée vers la droite 15"/>
          <p:cNvSpPr/>
          <p:nvPr/>
        </p:nvSpPr>
        <p:spPr>
          <a:xfrm rot="21259327">
            <a:off x="84218" y="2357200"/>
            <a:ext cx="269105" cy="726856"/>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cxnSp>
        <p:nvCxnSpPr>
          <p:cNvPr id="12" name="Connecteur droit 11"/>
          <p:cNvCxnSpPr/>
          <p:nvPr/>
        </p:nvCxnSpPr>
        <p:spPr>
          <a:xfrm>
            <a:off x="5180692" y="2408989"/>
            <a:ext cx="1047492" cy="0"/>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cxnSp>
        <p:nvCxnSpPr>
          <p:cNvPr id="22" name="Connecteur droit 21"/>
          <p:cNvCxnSpPr/>
          <p:nvPr/>
        </p:nvCxnSpPr>
        <p:spPr>
          <a:xfrm flipV="1">
            <a:off x="5180692" y="2093121"/>
            <a:ext cx="975104" cy="293208"/>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cxnSp>
        <p:nvCxnSpPr>
          <p:cNvPr id="23" name="Connecteur droit 22"/>
          <p:cNvCxnSpPr/>
          <p:nvPr/>
        </p:nvCxnSpPr>
        <p:spPr>
          <a:xfrm>
            <a:off x="5180692" y="2445011"/>
            <a:ext cx="975104" cy="198683"/>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sp>
        <p:nvSpPr>
          <p:cNvPr id="32" name="ZoneTexte 31"/>
          <p:cNvSpPr txBox="1"/>
          <p:nvPr/>
        </p:nvSpPr>
        <p:spPr>
          <a:xfrm>
            <a:off x="3595795" y="5516643"/>
            <a:ext cx="5472609" cy="307777"/>
          </a:xfrm>
          <a:prstGeom prst="rect">
            <a:avLst/>
          </a:prstGeom>
          <a:noFill/>
        </p:spPr>
        <p:txBody>
          <a:bodyPr wrap="square" rtlCol="0">
            <a:spAutoFit/>
          </a:bodyPr>
          <a:lstStyle/>
          <a:p>
            <a:r>
              <a:rPr lang="fr-FR" sz="1400" i="1" dirty="0" smtClean="0"/>
              <a:t>++ </a:t>
            </a:r>
            <a:r>
              <a:rPr lang="fr-FR" sz="1400" i="1" dirty="0" err="1" smtClean="0"/>
              <a:t>primotélétravailleurs</a:t>
            </a:r>
            <a:r>
              <a:rPr lang="fr-FR" sz="1400" i="1" dirty="0" smtClean="0"/>
              <a:t> et dans </a:t>
            </a:r>
            <a:r>
              <a:rPr lang="fr-FR" sz="1400" i="1" dirty="0" err="1" smtClean="0"/>
              <a:t>ent</a:t>
            </a:r>
            <a:r>
              <a:rPr lang="fr-FR" sz="1400" i="1" dirty="0" smtClean="0"/>
              <a:t>. qui n’autorisaient pas le télétravail </a:t>
            </a:r>
          </a:p>
        </p:txBody>
      </p:sp>
      <p:sp>
        <p:nvSpPr>
          <p:cNvPr id="33" name="ZoneTexte 32"/>
          <p:cNvSpPr txBox="1"/>
          <p:nvPr/>
        </p:nvSpPr>
        <p:spPr>
          <a:xfrm>
            <a:off x="492770" y="6044808"/>
            <a:ext cx="1789083" cy="400110"/>
          </a:xfrm>
          <a:prstGeom prst="rect">
            <a:avLst/>
          </a:prstGeom>
          <a:solidFill>
            <a:schemeClr val="accent6">
              <a:lumMod val="60000"/>
              <a:lumOff val="40000"/>
            </a:schemeClr>
          </a:solidFill>
        </p:spPr>
        <p:txBody>
          <a:bodyPr wrap="square" rtlCol="0">
            <a:spAutoFit/>
          </a:bodyPr>
          <a:lstStyle/>
          <a:p>
            <a:r>
              <a:rPr lang="fr-FR" sz="2000" dirty="0" smtClean="0"/>
              <a:t>Abs. info (7%)</a:t>
            </a:r>
            <a:endParaRPr lang="fr-FR" sz="2000" dirty="0"/>
          </a:p>
        </p:txBody>
      </p:sp>
      <p:sp>
        <p:nvSpPr>
          <p:cNvPr id="34" name="ZoneTexte 33"/>
          <p:cNvSpPr txBox="1"/>
          <p:nvPr/>
        </p:nvSpPr>
        <p:spPr>
          <a:xfrm>
            <a:off x="6102628" y="3716950"/>
            <a:ext cx="3168352" cy="307777"/>
          </a:xfrm>
          <a:prstGeom prst="rect">
            <a:avLst/>
          </a:prstGeom>
          <a:noFill/>
        </p:spPr>
        <p:txBody>
          <a:bodyPr wrap="square" rtlCol="0">
            <a:spAutoFit/>
          </a:bodyPr>
          <a:lstStyle/>
          <a:p>
            <a:r>
              <a:rPr lang="fr-FR" sz="1400" i="1" dirty="0" smtClean="0"/>
              <a:t>++ public, prof. </a:t>
            </a:r>
            <a:r>
              <a:rPr lang="fr-FR" sz="1400" i="1" dirty="0" err="1" smtClean="0"/>
              <a:t>Interm</a:t>
            </a:r>
            <a:r>
              <a:rPr lang="fr-FR" sz="1400" i="1" dirty="0" smtClean="0"/>
              <a:t>.</a:t>
            </a:r>
            <a:endParaRPr lang="fr-FR" sz="1400" i="1" dirty="0"/>
          </a:p>
        </p:txBody>
      </p:sp>
      <p:sp>
        <p:nvSpPr>
          <p:cNvPr id="35" name="ZoneTexte 34"/>
          <p:cNvSpPr txBox="1"/>
          <p:nvPr/>
        </p:nvSpPr>
        <p:spPr>
          <a:xfrm>
            <a:off x="4326360" y="4306743"/>
            <a:ext cx="4752528" cy="307777"/>
          </a:xfrm>
          <a:prstGeom prst="rect">
            <a:avLst/>
          </a:prstGeom>
          <a:noFill/>
        </p:spPr>
        <p:txBody>
          <a:bodyPr wrap="square" rtlCol="0">
            <a:spAutoFit/>
          </a:bodyPr>
          <a:lstStyle/>
          <a:p>
            <a:r>
              <a:rPr lang="fr-FR" sz="1400" i="1" dirty="0" smtClean="0"/>
              <a:t>++ hors RM</a:t>
            </a:r>
            <a:endParaRPr lang="fr-FR" sz="1400" i="1" dirty="0"/>
          </a:p>
        </p:txBody>
      </p:sp>
      <p:sp>
        <p:nvSpPr>
          <p:cNvPr id="36" name="ZoneTexte 35"/>
          <p:cNvSpPr txBox="1"/>
          <p:nvPr/>
        </p:nvSpPr>
        <p:spPr>
          <a:xfrm>
            <a:off x="491967" y="3645024"/>
            <a:ext cx="5554960" cy="461665"/>
          </a:xfrm>
          <a:prstGeom prst="rect">
            <a:avLst/>
          </a:prstGeom>
          <a:solidFill>
            <a:schemeClr val="accent3"/>
          </a:solidFill>
        </p:spPr>
        <p:txBody>
          <a:bodyPr wrap="square" rtlCol="0">
            <a:spAutoFit/>
          </a:bodyPr>
          <a:lstStyle/>
          <a:p>
            <a:r>
              <a:rPr lang="fr-FR" sz="2400" dirty="0" smtClean="0"/>
              <a:t>Problèmes accès réseau / métiers (23%)</a:t>
            </a:r>
            <a:endParaRPr lang="fr-FR" sz="2400" dirty="0"/>
          </a:p>
        </p:txBody>
      </p:sp>
      <p:sp>
        <p:nvSpPr>
          <p:cNvPr id="37" name="ZoneTexte 36"/>
          <p:cNvSpPr txBox="1"/>
          <p:nvPr/>
        </p:nvSpPr>
        <p:spPr>
          <a:xfrm>
            <a:off x="491967" y="4260577"/>
            <a:ext cx="3664556" cy="400110"/>
          </a:xfrm>
          <a:prstGeom prst="rect">
            <a:avLst/>
          </a:prstGeom>
          <a:solidFill>
            <a:schemeClr val="accent5">
              <a:lumMod val="75000"/>
            </a:schemeClr>
          </a:solidFill>
        </p:spPr>
        <p:txBody>
          <a:bodyPr wrap="square" rtlCol="0">
            <a:spAutoFit/>
          </a:bodyPr>
          <a:lstStyle/>
          <a:p>
            <a:r>
              <a:rPr lang="fr-FR" sz="2000" dirty="0" smtClean="0"/>
              <a:t>Connexion internet-qualité (15%)</a:t>
            </a:r>
            <a:endParaRPr lang="fr-FR" sz="2000" dirty="0"/>
          </a:p>
        </p:txBody>
      </p:sp>
      <p:sp>
        <p:nvSpPr>
          <p:cNvPr id="38" name="ZoneTexte 37"/>
          <p:cNvSpPr txBox="1"/>
          <p:nvPr/>
        </p:nvSpPr>
        <p:spPr>
          <a:xfrm>
            <a:off x="492770" y="4865010"/>
            <a:ext cx="3664556" cy="400110"/>
          </a:xfrm>
          <a:prstGeom prst="rect">
            <a:avLst/>
          </a:prstGeom>
          <a:solidFill>
            <a:schemeClr val="accent2">
              <a:lumMod val="60000"/>
              <a:lumOff val="40000"/>
            </a:schemeClr>
          </a:solidFill>
        </p:spPr>
        <p:txBody>
          <a:bodyPr wrap="square" rtlCol="0">
            <a:spAutoFit/>
          </a:bodyPr>
          <a:lstStyle/>
          <a:p>
            <a:r>
              <a:rPr lang="fr-FR" sz="2000" dirty="0" smtClean="0"/>
              <a:t>Pas de lieu dédié (15%)</a:t>
            </a:r>
            <a:endParaRPr lang="fr-FR" sz="2000" dirty="0"/>
          </a:p>
        </p:txBody>
      </p:sp>
      <p:sp>
        <p:nvSpPr>
          <p:cNvPr id="39" name="ZoneTexte 38"/>
          <p:cNvSpPr txBox="1"/>
          <p:nvPr/>
        </p:nvSpPr>
        <p:spPr>
          <a:xfrm>
            <a:off x="499592" y="5470477"/>
            <a:ext cx="2962672" cy="400110"/>
          </a:xfrm>
          <a:prstGeom prst="rect">
            <a:avLst/>
          </a:prstGeom>
          <a:solidFill>
            <a:schemeClr val="accent6">
              <a:lumMod val="75000"/>
            </a:schemeClr>
          </a:solidFill>
        </p:spPr>
        <p:txBody>
          <a:bodyPr wrap="square" rtlCol="0">
            <a:spAutoFit/>
          </a:bodyPr>
          <a:lstStyle/>
          <a:p>
            <a:r>
              <a:rPr lang="fr-FR" sz="2000" dirty="0" smtClean="0"/>
              <a:t>Équipements (12%)</a:t>
            </a:r>
            <a:endParaRPr lang="fr-FR" sz="2000" dirty="0"/>
          </a:p>
        </p:txBody>
      </p:sp>
      <p:sp>
        <p:nvSpPr>
          <p:cNvPr id="40" name="ZoneTexte 39"/>
          <p:cNvSpPr txBox="1"/>
          <p:nvPr/>
        </p:nvSpPr>
        <p:spPr>
          <a:xfrm>
            <a:off x="4478760" y="4909827"/>
            <a:ext cx="4752528" cy="307777"/>
          </a:xfrm>
          <a:prstGeom prst="rect">
            <a:avLst/>
          </a:prstGeom>
          <a:noFill/>
        </p:spPr>
        <p:txBody>
          <a:bodyPr wrap="square" rtlCol="0">
            <a:spAutoFit/>
          </a:bodyPr>
          <a:lstStyle/>
          <a:p>
            <a:r>
              <a:rPr lang="fr-FR" sz="1400" i="1" dirty="0" smtClean="0"/>
              <a:t>++ Rennais</a:t>
            </a:r>
            <a:endParaRPr lang="fr-FR" sz="1400" i="1" dirty="0"/>
          </a:p>
        </p:txBody>
      </p:sp>
    </p:spTree>
    <p:extLst>
      <p:ext uri="{BB962C8B-B14F-4D97-AF65-F5344CB8AC3E}">
        <p14:creationId xmlns:p14="http://schemas.microsoft.com/office/powerpoint/2010/main" val="20903643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Family and Children Icons Animation Stock Footage Video ..."/>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3501" t="9965" r="28192"/>
          <a:stretch/>
        </p:blipFill>
        <p:spPr bwMode="auto">
          <a:xfrm>
            <a:off x="574158" y="4772183"/>
            <a:ext cx="1180214" cy="123832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à coins arrondis 5"/>
          <p:cNvSpPr/>
          <p:nvPr/>
        </p:nvSpPr>
        <p:spPr>
          <a:xfrm>
            <a:off x="6661398" y="2568997"/>
            <a:ext cx="2231082" cy="1200329"/>
          </a:xfrm>
          <a:prstGeom prst="wedgeRoundRectCallout">
            <a:avLst>
              <a:gd name="adj1" fmla="val -56771"/>
              <a:gd name="adj2" fmla="val -54704"/>
              <a:gd name="adj3" fmla="val 16667"/>
            </a:avLst>
          </a:prstGeom>
          <a:solidFill>
            <a:srgbClr val="0AA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AA3C6"/>
              </a:solidFill>
            </a:endParaRPr>
          </a:p>
        </p:txBody>
      </p:sp>
      <p:sp>
        <p:nvSpPr>
          <p:cNvPr id="8" name="Titre 1"/>
          <p:cNvSpPr txBox="1">
            <a:spLocks/>
          </p:cNvSpPr>
          <p:nvPr/>
        </p:nvSpPr>
        <p:spPr>
          <a:xfrm>
            <a:off x="457200" y="121196"/>
            <a:ext cx="8229600" cy="571500"/>
          </a:xfrm>
          <a:prstGeom prst="rect">
            <a:avLst/>
          </a:prstGeom>
        </p:spPr>
        <p:txBody>
          <a:bodyPr>
            <a:normAutofit/>
          </a:bodyPr>
          <a:lstStyle>
            <a:lvl1pPr algn="ctr" defTabSz="914400" rtl="0" eaLnBrk="1" latinLnBrk="0" hangingPunct="1">
              <a:spcBef>
                <a:spcPct val="0"/>
              </a:spcBef>
              <a:buNone/>
              <a:defRPr sz="4400" b="0" kern="1200">
                <a:solidFill>
                  <a:schemeClr val="tx1"/>
                </a:solidFill>
                <a:latin typeface="Carlito" panose="020F0502020204030204" pitchFamily="34" charset="0"/>
                <a:ea typeface="+mj-ea"/>
                <a:cs typeface="Carlito" panose="020F0502020204030204" pitchFamily="34" charset="0"/>
              </a:defRPr>
            </a:lvl1pPr>
          </a:lstStyle>
          <a:p>
            <a:pPr algn="l"/>
            <a:r>
              <a:rPr lang="fr-FR" sz="2800" b="1" dirty="0" smtClean="0"/>
              <a:t>Pratiques de télétravail pendant le confinement </a:t>
            </a:r>
            <a:endParaRPr lang="fr-FR" sz="2800" b="1" dirty="0"/>
          </a:p>
        </p:txBody>
      </p:sp>
      <p:sp>
        <p:nvSpPr>
          <p:cNvPr id="13" name="Rectangle 12"/>
          <p:cNvSpPr/>
          <p:nvPr/>
        </p:nvSpPr>
        <p:spPr>
          <a:xfrm>
            <a:off x="436728" y="980728"/>
            <a:ext cx="8707272" cy="523220"/>
          </a:xfrm>
          <a:prstGeom prst="rect">
            <a:avLst/>
          </a:prstGeom>
        </p:spPr>
        <p:txBody>
          <a:bodyPr wrap="square">
            <a:spAutoFit/>
          </a:bodyPr>
          <a:lstStyle/>
          <a:p>
            <a:r>
              <a:rPr lang="fr-FR" sz="2800" b="1" dirty="0" smtClean="0">
                <a:solidFill>
                  <a:srgbClr val="EDB057"/>
                </a:solidFill>
                <a:cs typeface="Calibri" panose="020F0502020204030204" pitchFamily="34" charset="0"/>
              </a:rPr>
              <a:t>La présence d’enfants, une spécificité du confinement</a:t>
            </a:r>
            <a:endParaRPr lang="fr-FR" sz="1600" b="1" kern="1200" dirty="0" smtClean="0">
              <a:solidFill>
                <a:srgbClr val="EDB057"/>
              </a:solidFill>
              <a:cs typeface="Calibri" panose="020F0502020204030204" pitchFamily="34" charset="0"/>
            </a:endParaRPr>
          </a:p>
        </p:txBody>
      </p:sp>
      <p:sp>
        <p:nvSpPr>
          <p:cNvPr id="14" name="Rectangle 13"/>
          <p:cNvSpPr/>
          <p:nvPr/>
        </p:nvSpPr>
        <p:spPr>
          <a:xfrm>
            <a:off x="684747" y="1503948"/>
            <a:ext cx="8404627" cy="1200329"/>
          </a:xfrm>
          <a:prstGeom prst="rect">
            <a:avLst/>
          </a:prstGeom>
        </p:spPr>
        <p:txBody>
          <a:bodyPr wrap="square">
            <a:spAutoFit/>
          </a:bodyPr>
          <a:lstStyle/>
          <a:p>
            <a:r>
              <a:rPr lang="fr-FR" sz="3600" b="1" dirty="0" smtClean="0">
                <a:solidFill>
                  <a:srgbClr val="0AA3C6"/>
                </a:solidFill>
                <a:cs typeface="Calibri Light" panose="020F0302020204030204" pitchFamily="34" charset="0"/>
              </a:rPr>
              <a:t>65% </a:t>
            </a:r>
            <a:r>
              <a:rPr lang="fr-FR" sz="2200" b="1" dirty="0" smtClean="0">
                <a:solidFill>
                  <a:srgbClr val="0AA3C6"/>
                </a:solidFill>
                <a:cs typeface="Calibri Light" panose="020F0302020204030204" pitchFamily="34" charset="0"/>
              </a:rPr>
              <a:t>des répondants ont pu se consacrer au télétravail uniquement </a:t>
            </a:r>
          </a:p>
          <a:p>
            <a:r>
              <a:rPr lang="fr-FR" sz="3600" b="1" dirty="0">
                <a:solidFill>
                  <a:srgbClr val="0AA3C6"/>
                </a:solidFill>
                <a:cs typeface="Calibri Light" panose="020F0302020204030204" pitchFamily="34" charset="0"/>
              </a:rPr>
              <a:t>35% </a:t>
            </a:r>
            <a:r>
              <a:rPr lang="fr-FR" sz="2200" b="1" dirty="0" smtClean="0">
                <a:solidFill>
                  <a:srgbClr val="0AA3C6"/>
                </a:solidFill>
                <a:cs typeface="Calibri Light" panose="020F0302020204030204" pitchFamily="34" charset="0"/>
              </a:rPr>
              <a:t>s’occupaient de leurs enfants en même temps </a:t>
            </a:r>
            <a:r>
              <a:rPr lang="fr-FR" sz="2200" dirty="0" smtClean="0">
                <a:solidFill>
                  <a:srgbClr val="0AA3C6"/>
                </a:solidFill>
                <a:cs typeface="Calibri Light" panose="020F0302020204030204" pitchFamily="34" charset="0"/>
              </a:rPr>
              <a:t> </a:t>
            </a:r>
          </a:p>
        </p:txBody>
      </p:sp>
      <p:sp>
        <p:nvSpPr>
          <p:cNvPr id="2" name="ZoneTexte 1"/>
          <p:cNvSpPr txBox="1"/>
          <p:nvPr/>
        </p:nvSpPr>
        <p:spPr>
          <a:xfrm>
            <a:off x="6661398" y="2568997"/>
            <a:ext cx="2427976" cy="1200329"/>
          </a:xfrm>
          <a:prstGeom prst="rect">
            <a:avLst/>
          </a:prstGeom>
          <a:noFill/>
          <a:ln>
            <a:noFill/>
          </a:ln>
        </p:spPr>
        <p:txBody>
          <a:bodyPr wrap="square" rtlCol="0">
            <a:spAutoFit/>
          </a:bodyPr>
          <a:lstStyle/>
          <a:p>
            <a:r>
              <a:rPr lang="fr-FR" dirty="0" smtClean="0"/>
              <a:t>38% des femmes </a:t>
            </a:r>
          </a:p>
          <a:p>
            <a:r>
              <a:rPr lang="fr-FR" dirty="0" smtClean="0"/>
              <a:t>30% des hommes </a:t>
            </a:r>
          </a:p>
          <a:p>
            <a:r>
              <a:rPr lang="fr-FR" dirty="0" smtClean="0"/>
              <a:t>59% des 35-44 ans</a:t>
            </a:r>
          </a:p>
          <a:p>
            <a:r>
              <a:rPr lang="fr-FR" dirty="0" smtClean="0"/>
              <a:t>60% parents ≤ collège</a:t>
            </a:r>
            <a:endParaRPr lang="fr-FR" dirty="0"/>
          </a:p>
        </p:txBody>
      </p:sp>
      <p:sp>
        <p:nvSpPr>
          <p:cNvPr id="3" name="ZoneTexte 2"/>
          <p:cNvSpPr txBox="1"/>
          <p:nvPr/>
        </p:nvSpPr>
        <p:spPr>
          <a:xfrm>
            <a:off x="403614" y="3140968"/>
            <a:ext cx="8685760" cy="1631216"/>
          </a:xfrm>
          <a:prstGeom prst="rect">
            <a:avLst/>
          </a:prstGeom>
          <a:noFill/>
        </p:spPr>
        <p:txBody>
          <a:bodyPr wrap="square" rtlCol="0">
            <a:spAutoFit/>
          </a:bodyPr>
          <a:lstStyle/>
          <a:p>
            <a:r>
              <a:rPr lang="fr-FR" sz="2800" b="1" dirty="0" smtClean="0">
                <a:solidFill>
                  <a:schemeClr val="tx2">
                    <a:lumMod val="75000"/>
                  </a:schemeClr>
                </a:solidFill>
              </a:rPr>
              <a:t>L’âge des enfants </a:t>
            </a:r>
          </a:p>
          <a:p>
            <a:r>
              <a:rPr lang="fr-FR" b="1" dirty="0" smtClean="0">
                <a:solidFill>
                  <a:schemeClr val="tx2">
                    <a:lumMod val="75000"/>
                  </a:schemeClr>
                </a:solidFill>
              </a:rPr>
              <a:t>= facteur essentiel pour disposer de créneaux de télétravail : </a:t>
            </a:r>
          </a:p>
          <a:p>
            <a:pPr marL="1200150" lvl="2" indent="-285750">
              <a:buFont typeface="Wingdings" panose="05000000000000000000" pitchFamily="2" charset="2"/>
              <a:buChar char="ü"/>
            </a:pPr>
            <a:r>
              <a:rPr lang="fr-FR" dirty="0" smtClean="0"/>
              <a:t>25% des parents d’enfants en élémentaire ou moins </a:t>
            </a:r>
          </a:p>
          <a:p>
            <a:pPr marL="1200150" lvl="2" indent="-285750">
              <a:buFont typeface="Wingdings" panose="05000000000000000000" pitchFamily="2" charset="2"/>
              <a:buChar char="ü"/>
            </a:pPr>
            <a:r>
              <a:rPr lang="fr-FR" dirty="0" smtClean="0"/>
              <a:t>45% des parents de collégiens </a:t>
            </a:r>
          </a:p>
          <a:p>
            <a:pPr marL="1200150" lvl="2" indent="-285750">
              <a:buFont typeface="Wingdings" panose="05000000000000000000" pitchFamily="2" charset="2"/>
              <a:buChar char="ü"/>
            </a:pPr>
            <a:r>
              <a:rPr lang="fr-FR" dirty="0" smtClean="0"/>
              <a:t>88% des parents de lycéens ou plus </a:t>
            </a:r>
            <a:endParaRPr lang="fr-FR" dirty="0"/>
          </a:p>
        </p:txBody>
      </p:sp>
      <p:sp>
        <p:nvSpPr>
          <p:cNvPr id="5" name="ZoneTexte 4"/>
          <p:cNvSpPr txBox="1"/>
          <p:nvPr/>
        </p:nvSpPr>
        <p:spPr>
          <a:xfrm>
            <a:off x="1907704" y="4941168"/>
            <a:ext cx="8711789" cy="1846659"/>
          </a:xfrm>
          <a:prstGeom prst="rect">
            <a:avLst/>
          </a:prstGeom>
          <a:noFill/>
        </p:spPr>
        <p:txBody>
          <a:bodyPr wrap="square" rtlCol="0">
            <a:spAutoFit/>
          </a:bodyPr>
          <a:lstStyle/>
          <a:p>
            <a:r>
              <a:rPr lang="fr-FR" sz="2400" b="1" dirty="0" smtClean="0">
                <a:solidFill>
                  <a:srgbClr val="C00000"/>
                </a:solidFill>
              </a:rPr>
              <a:t>Conséquences : </a:t>
            </a:r>
          </a:p>
          <a:p>
            <a:pPr marL="1200150" lvl="2" indent="-285750">
              <a:buFont typeface="Wingdings" panose="05000000000000000000" pitchFamily="2" charset="2"/>
              <a:buChar char="Ø"/>
            </a:pPr>
            <a:r>
              <a:rPr lang="fr-FR" dirty="0" smtClean="0"/>
              <a:t>62% : impact négatif sur </a:t>
            </a:r>
            <a:r>
              <a:rPr lang="fr-FR" b="1" dirty="0" smtClean="0">
                <a:solidFill>
                  <a:srgbClr val="C00000"/>
                </a:solidFill>
              </a:rPr>
              <a:t>l’organisation de leur travail</a:t>
            </a:r>
          </a:p>
          <a:p>
            <a:pPr marL="1200150" lvl="2" indent="-285750">
              <a:buFont typeface="Wingdings" panose="05000000000000000000" pitchFamily="2" charset="2"/>
              <a:buChar char="Ø"/>
            </a:pPr>
            <a:r>
              <a:rPr lang="fr-FR" dirty="0"/>
              <a:t>70% : problèmes de </a:t>
            </a:r>
            <a:r>
              <a:rPr lang="fr-FR" b="1" dirty="0">
                <a:solidFill>
                  <a:srgbClr val="C00000"/>
                </a:solidFill>
              </a:rPr>
              <a:t>promiscuité</a:t>
            </a:r>
            <a:r>
              <a:rPr lang="fr-FR" dirty="0"/>
              <a:t> (14% pour les autres)</a:t>
            </a:r>
          </a:p>
          <a:p>
            <a:pPr marL="1200150" lvl="2" indent="-285750">
              <a:buFont typeface="Wingdings" panose="05000000000000000000" pitchFamily="2" charset="2"/>
              <a:buChar char="Ø"/>
            </a:pPr>
            <a:r>
              <a:rPr lang="fr-FR" dirty="0" smtClean="0"/>
              <a:t>23% : </a:t>
            </a:r>
            <a:r>
              <a:rPr lang="fr-FR" b="1" dirty="0" smtClean="0">
                <a:solidFill>
                  <a:srgbClr val="C00000"/>
                </a:solidFill>
              </a:rPr>
              <a:t>tensions dans le foyer </a:t>
            </a:r>
            <a:r>
              <a:rPr lang="fr-FR" dirty="0" smtClean="0"/>
              <a:t>(5% /autres)</a:t>
            </a:r>
          </a:p>
          <a:p>
            <a:pPr marL="1200150" lvl="2" indent="-285750">
              <a:buFont typeface="Wingdings" panose="05000000000000000000" pitchFamily="2" charset="2"/>
              <a:buChar char="Ø"/>
            </a:pPr>
            <a:r>
              <a:rPr lang="fr-FR" dirty="0" smtClean="0">
                <a:solidFill>
                  <a:srgbClr val="C00000"/>
                </a:solidFill>
              </a:rPr>
              <a:t> </a:t>
            </a:r>
            <a:r>
              <a:rPr lang="fr-FR" dirty="0" smtClean="0"/>
              <a:t>57% </a:t>
            </a:r>
            <a:r>
              <a:rPr lang="fr-FR" b="1" dirty="0" smtClean="0">
                <a:solidFill>
                  <a:srgbClr val="C00000"/>
                </a:solidFill>
              </a:rPr>
              <a:t>plus de temps </a:t>
            </a:r>
            <a:r>
              <a:rPr lang="fr-FR" dirty="0" smtClean="0"/>
              <a:t>pour leurs proches (27% pour les autres)</a:t>
            </a:r>
          </a:p>
          <a:p>
            <a:pPr marL="1200150" lvl="2" indent="-285750">
              <a:buFont typeface="Wingdings" panose="05000000000000000000" pitchFamily="2" charset="2"/>
              <a:buChar char="Ø"/>
            </a:pPr>
            <a:r>
              <a:rPr lang="fr-FR" b="1" dirty="0" smtClean="0">
                <a:solidFill>
                  <a:srgbClr val="C00000"/>
                </a:solidFill>
              </a:rPr>
              <a:t>Pas </a:t>
            </a:r>
            <a:r>
              <a:rPr lang="fr-FR" b="1" dirty="0">
                <a:solidFill>
                  <a:srgbClr val="C00000"/>
                </a:solidFill>
              </a:rPr>
              <a:t>d’incidence sur le volonté de poursuivre le télétravail </a:t>
            </a:r>
          </a:p>
        </p:txBody>
      </p:sp>
      <p:sp>
        <p:nvSpPr>
          <p:cNvPr id="7" name="Flèche courbée vers la droite 6"/>
          <p:cNvSpPr/>
          <p:nvPr/>
        </p:nvSpPr>
        <p:spPr>
          <a:xfrm rot="988471">
            <a:off x="14435" y="2322160"/>
            <a:ext cx="504056" cy="1129667"/>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9" name="Flèche droite rayée 8"/>
          <p:cNvSpPr/>
          <p:nvPr/>
        </p:nvSpPr>
        <p:spPr>
          <a:xfrm>
            <a:off x="2123728" y="5500694"/>
            <a:ext cx="646893" cy="504056"/>
          </a:xfrm>
          <a:prstGeom prst="striped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p:cNvSpPr/>
          <p:nvPr/>
        </p:nvSpPr>
        <p:spPr>
          <a:xfrm>
            <a:off x="1498204" y="6237312"/>
            <a:ext cx="1251048" cy="369332"/>
          </a:xfrm>
          <a:prstGeom prst="rect">
            <a:avLst/>
          </a:prstGeom>
        </p:spPr>
        <p:txBody>
          <a:bodyPr wrap="none">
            <a:spAutoFit/>
          </a:bodyPr>
          <a:lstStyle/>
          <a:p>
            <a:r>
              <a:rPr lang="fr-FR" dirty="0">
                <a:solidFill>
                  <a:srgbClr val="C00000"/>
                </a:solidFill>
              </a:rPr>
              <a:t>Et pourtant</a:t>
            </a:r>
          </a:p>
        </p:txBody>
      </p:sp>
    </p:spTree>
    <p:extLst>
      <p:ext uri="{BB962C8B-B14F-4D97-AF65-F5344CB8AC3E}">
        <p14:creationId xmlns:p14="http://schemas.microsoft.com/office/powerpoint/2010/main" val="28241982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1"/>
          <p:cNvSpPr txBox="1">
            <a:spLocks/>
          </p:cNvSpPr>
          <p:nvPr/>
        </p:nvSpPr>
        <p:spPr>
          <a:xfrm>
            <a:off x="457200" y="121196"/>
            <a:ext cx="8229600" cy="571500"/>
          </a:xfrm>
          <a:prstGeom prst="rect">
            <a:avLst/>
          </a:prstGeom>
        </p:spPr>
        <p:txBody>
          <a:bodyPr>
            <a:normAutofit/>
          </a:bodyPr>
          <a:lstStyle>
            <a:lvl1pPr algn="ctr" defTabSz="914400" rtl="0" eaLnBrk="1" latinLnBrk="0" hangingPunct="1">
              <a:spcBef>
                <a:spcPct val="0"/>
              </a:spcBef>
              <a:buNone/>
              <a:defRPr sz="4400" b="0" kern="1200">
                <a:solidFill>
                  <a:schemeClr val="tx1"/>
                </a:solidFill>
                <a:latin typeface="Carlito" panose="020F0502020204030204" pitchFamily="34" charset="0"/>
                <a:ea typeface="+mj-ea"/>
                <a:cs typeface="Carlito" panose="020F0502020204030204" pitchFamily="34" charset="0"/>
              </a:defRPr>
            </a:lvl1pPr>
          </a:lstStyle>
          <a:p>
            <a:pPr algn="l"/>
            <a:r>
              <a:rPr lang="fr-FR" sz="2800" b="1" dirty="0"/>
              <a:t>Perception du télétravail </a:t>
            </a:r>
            <a:r>
              <a:rPr lang="fr-FR" sz="2800" b="1" dirty="0" smtClean="0"/>
              <a:t>pendant le confinement </a:t>
            </a:r>
            <a:endParaRPr lang="fr-FR" sz="2800" b="1" dirty="0"/>
          </a:p>
        </p:txBody>
      </p:sp>
      <p:sp>
        <p:nvSpPr>
          <p:cNvPr id="13" name="Rectangle 12"/>
          <p:cNvSpPr/>
          <p:nvPr/>
        </p:nvSpPr>
        <p:spPr>
          <a:xfrm>
            <a:off x="129626" y="1009590"/>
            <a:ext cx="9194902" cy="523220"/>
          </a:xfrm>
          <a:prstGeom prst="rect">
            <a:avLst/>
          </a:prstGeom>
        </p:spPr>
        <p:txBody>
          <a:bodyPr wrap="square">
            <a:spAutoFit/>
          </a:bodyPr>
          <a:lstStyle/>
          <a:p>
            <a:pPr algn="ctr"/>
            <a:r>
              <a:rPr lang="fr-FR" sz="2800" b="1" dirty="0" smtClean="0">
                <a:solidFill>
                  <a:srgbClr val="EDB057"/>
                </a:solidFill>
                <a:cs typeface="Calibri" panose="020F0502020204030204" pitchFamily="34" charset="0"/>
              </a:rPr>
              <a:t>Sur l’organisation du travail</a:t>
            </a:r>
            <a:endParaRPr lang="fr-FR" sz="1600" b="1" kern="1200" dirty="0" smtClean="0">
              <a:solidFill>
                <a:srgbClr val="EDB057"/>
              </a:solidFill>
              <a:cs typeface="Calibri" panose="020F0502020204030204" pitchFamily="34" charset="0"/>
            </a:endParaRPr>
          </a:p>
        </p:txBody>
      </p:sp>
      <p:sp>
        <p:nvSpPr>
          <p:cNvPr id="5" name="Rectangle 4"/>
          <p:cNvSpPr/>
          <p:nvPr/>
        </p:nvSpPr>
        <p:spPr>
          <a:xfrm>
            <a:off x="82179" y="2900843"/>
            <a:ext cx="4442374" cy="400110"/>
          </a:xfrm>
          <a:prstGeom prst="rect">
            <a:avLst/>
          </a:prstGeom>
          <a:solidFill>
            <a:schemeClr val="accent1">
              <a:lumMod val="60000"/>
              <a:lumOff val="40000"/>
            </a:schemeClr>
          </a:solidFill>
        </p:spPr>
        <p:txBody>
          <a:bodyPr wrap="square">
            <a:spAutoFit/>
          </a:bodyPr>
          <a:lstStyle/>
          <a:p>
            <a:r>
              <a:rPr lang="fr-FR" sz="2000" b="1" dirty="0">
                <a:cs typeface="Calibri Light" panose="020F0302020204030204" pitchFamily="34" charset="0"/>
              </a:rPr>
              <a:t>(31%) </a:t>
            </a:r>
            <a:r>
              <a:rPr lang="fr-FR" sz="2000" b="1" dirty="0" smtClean="0">
                <a:cs typeface="Calibri Light" panose="020F0302020204030204" pitchFamily="34" charset="0"/>
              </a:rPr>
              <a:t>             Difficulté à se déconnecter</a:t>
            </a:r>
            <a:endParaRPr lang="fr-FR" b="1" dirty="0"/>
          </a:p>
        </p:txBody>
      </p:sp>
      <p:sp>
        <p:nvSpPr>
          <p:cNvPr id="6" name="Rectangle 5"/>
          <p:cNvSpPr/>
          <p:nvPr/>
        </p:nvSpPr>
        <p:spPr>
          <a:xfrm>
            <a:off x="82180" y="3338447"/>
            <a:ext cx="4442373" cy="400110"/>
          </a:xfrm>
          <a:prstGeom prst="rect">
            <a:avLst/>
          </a:prstGeom>
          <a:solidFill>
            <a:schemeClr val="accent1">
              <a:lumMod val="60000"/>
              <a:lumOff val="40000"/>
            </a:schemeClr>
          </a:solidFill>
        </p:spPr>
        <p:txBody>
          <a:bodyPr wrap="square">
            <a:spAutoFit/>
          </a:bodyPr>
          <a:lstStyle/>
          <a:p>
            <a:r>
              <a:rPr lang="fr-FR" sz="2000" b="1" dirty="0">
                <a:cs typeface="Calibri Light" panose="020F0302020204030204" pitchFamily="34" charset="0"/>
              </a:rPr>
              <a:t>(30%) </a:t>
            </a:r>
            <a:r>
              <a:rPr lang="fr-FR" sz="2000" b="1" dirty="0" smtClean="0">
                <a:cs typeface="Calibri Light" panose="020F0302020204030204" pitchFamily="34" charset="0"/>
              </a:rPr>
              <a:t>                                     Démotivation</a:t>
            </a:r>
            <a:endParaRPr lang="fr-FR" b="1" dirty="0"/>
          </a:p>
        </p:txBody>
      </p:sp>
      <p:sp>
        <p:nvSpPr>
          <p:cNvPr id="7" name="Rectangle 6"/>
          <p:cNvSpPr/>
          <p:nvPr/>
        </p:nvSpPr>
        <p:spPr>
          <a:xfrm>
            <a:off x="2028548" y="4525961"/>
            <a:ext cx="2520280" cy="400110"/>
          </a:xfrm>
          <a:prstGeom prst="rect">
            <a:avLst/>
          </a:prstGeom>
          <a:solidFill>
            <a:schemeClr val="accent1">
              <a:lumMod val="60000"/>
              <a:lumOff val="40000"/>
            </a:schemeClr>
          </a:solidFill>
        </p:spPr>
        <p:txBody>
          <a:bodyPr wrap="square">
            <a:spAutoFit/>
          </a:bodyPr>
          <a:lstStyle/>
          <a:p>
            <a:r>
              <a:rPr lang="fr-FR" sz="2000" b="1" dirty="0" smtClean="0">
                <a:cs typeface="Calibri Light" panose="020F0302020204030204" pitchFamily="34" charset="0"/>
              </a:rPr>
              <a:t>(23%)   + long / tâches</a:t>
            </a:r>
            <a:endParaRPr lang="fr-FR" b="1" dirty="0"/>
          </a:p>
        </p:txBody>
      </p:sp>
      <p:sp>
        <p:nvSpPr>
          <p:cNvPr id="16" name="Rectangle 15"/>
          <p:cNvSpPr/>
          <p:nvPr/>
        </p:nvSpPr>
        <p:spPr>
          <a:xfrm>
            <a:off x="3030429" y="6309122"/>
            <a:ext cx="1512168" cy="338554"/>
          </a:xfrm>
          <a:prstGeom prst="rect">
            <a:avLst/>
          </a:prstGeom>
          <a:solidFill>
            <a:schemeClr val="accent1">
              <a:lumMod val="60000"/>
              <a:lumOff val="40000"/>
            </a:schemeClr>
          </a:solidFill>
        </p:spPr>
        <p:txBody>
          <a:bodyPr wrap="square">
            <a:spAutoFit/>
          </a:bodyPr>
          <a:lstStyle/>
          <a:p>
            <a:r>
              <a:rPr lang="fr-FR" sz="1200" b="1" dirty="0">
                <a:cs typeface="Calibri Light" panose="020F0302020204030204" pitchFamily="34" charset="0"/>
              </a:rPr>
              <a:t>(6%) </a:t>
            </a:r>
            <a:r>
              <a:rPr lang="fr-FR" sz="1600" b="1" dirty="0" err="1" smtClean="0">
                <a:cs typeface="Calibri Light" panose="020F0302020204030204" pitchFamily="34" charset="0"/>
              </a:rPr>
              <a:t>Orga</a:t>
            </a:r>
            <a:r>
              <a:rPr lang="fr-FR" sz="1600" b="1" dirty="0" smtClean="0">
                <a:cs typeface="Calibri Light" panose="020F0302020204030204" pitchFamily="34" charset="0"/>
              </a:rPr>
              <a:t> tâches</a:t>
            </a:r>
            <a:endParaRPr lang="fr-FR" sz="1200" b="1" dirty="0"/>
          </a:p>
        </p:txBody>
      </p:sp>
      <p:sp>
        <p:nvSpPr>
          <p:cNvPr id="17" name="Rectangle 16"/>
          <p:cNvSpPr/>
          <p:nvPr/>
        </p:nvSpPr>
        <p:spPr>
          <a:xfrm>
            <a:off x="4585568" y="2900843"/>
            <a:ext cx="4442374" cy="400110"/>
          </a:xfrm>
          <a:prstGeom prst="rect">
            <a:avLst/>
          </a:prstGeom>
          <a:solidFill>
            <a:schemeClr val="accent1">
              <a:lumMod val="60000"/>
              <a:lumOff val="40000"/>
            </a:schemeClr>
          </a:solidFill>
          <a:ln>
            <a:noFill/>
          </a:ln>
        </p:spPr>
        <p:txBody>
          <a:bodyPr wrap="square">
            <a:spAutoFit/>
          </a:bodyPr>
          <a:lstStyle/>
          <a:p>
            <a:r>
              <a:rPr lang="fr-FR" sz="2000" b="1" dirty="0" smtClean="0">
                <a:cs typeface="Calibri Light" panose="020F0302020204030204" pitchFamily="34" charset="0"/>
              </a:rPr>
              <a:t>Plus efficace                                         (32%) </a:t>
            </a:r>
            <a:endParaRPr lang="fr-FR" b="1" dirty="0"/>
          </a:p>
        </p:txBody>
      </p:sp>
      <p:sp>
        <p:nvSpPr>
          <p:cNvPr id="18" name="Rectangle 17"/>
          <p:cNvSpPr/>
          <p:nvPr/>
        </p:nvSpPr>
        <p:spPr>
          <a:xfrm>
            <a:off x="4585568" y="5123399"/>
            <a:ext cx="2808312" cy="400110"/>
          </a:xfrm>
          <a:prstGeom prst="rect">
            <a:avLst/>
          </a:prstGeom>
          <a:solidFill>
            <a:schemeClr val="accent1">
              <a:lumMod val="60000"/>
              <a:lumOff val="40000"/>
            </a:schemeClr>
          </a:solidFill>
        </p:spPr>
        <p:txBody>
          <a:bodyPr wrap="square">
            <a:spAutoFit/>
          </a:bodyPr>
          <a:lstStyle/>
          <a:p>
            <a:r>
              <a:rPr lang="fr-FR" sz="2000" b="1" dirty="0" smtClean="0">
                <a:cs typeface="Calibri Light" panose="020F0302020204030204" pitchFamily="34" charset="0"/>
              </a:rPr>
              <a:t>+ de temps/tâches (19%) </a:t>
            </a:r>
            <a:endParaRPr lang="fr-FR" b="1" dirty="0"/>
          </a:p>
        </p:txBody>
      </p:sp>
      <p:sp>
        <p:nvSpPr>
          <p:cNvPr id="25" name="Rectangle 24"/>
          <p:cNvSpPr/>
          <p:nvPr/>
        </p:nvSpPr>
        <p:spPr>
          <a:xfrm>
            <a:off x="4585568" y="3925607"/>
            <a:ext cx="4176465" cy="400110"/>
          </a:xfrm>
          <a:prstGeom prst="rect">
            <a:avLst/>
          </a:prstGeom>
          <a:solidFill>
            <a:schemeClr val="accent1">
              <a:lumMod val="60000"/>
              <a:lumOff val="40000"/>
            </a:schemeClr>
          </a:solidFill>
        </p:spPr>
        <p:txBody>
          <a:bodyPr wrap="square">
            <a:spAutoFit/>
          </a:bodyPr>
          <a:lstStyle/>
          <a:p>
            <a:r>
              <a:rPr lang="fr-FR" sz="2000" b="1" dirty="0" smtClean="0">
                <a:cs typeface="Calibri Light" panose="020F0302020204030204" pitchFamily="34" charset="0"/>
              </a:rPr>
              <a:t>Lieu de travail agréable                (27%) </a:t>
            </a:r>
            <a:endParaRPr lang="fr-FR" b="1" dirty="0"/>
          </a:p>
        </p:txBody>
      </p:sp>
      <p:sp>
        <p:nvSpPr>
          <p:cNvPr id="26" name="Rectangle 25"/>
          <p:cNvSpPr/>
          <p:nvPr/>
        </p:nvSpPr>
        <p:spPr>
          <a:xfrm>
            <a:off x="4574964" y="6493787"/>
            <a:ext cx="1617178" cy="307777"/>
          </a:xfrm>
          <a:prstGeom prst="rect">
            <a:avLst/>
          </a:prstGeom>
          <a:solidFill>
            <a:schemeClr val="accent1">
              <a:lumMod val="60000"/>
              <a:lumOff val="40000"/>
            </a:schemeClr>
          </a:solidFill>
        </p:spPr>
        <p:txBody>
          <a:bodyPr wrap="square">
            <a:spAutoFit/>
          </a:bodyPr>
          <a:lstStyle/>
          <a:p>
            <a:r>
              <a:rPr lang="fr-FR" sz="1400" b="1" dirty="0" smtClean="0">
                <a:cs typeface="Calibri Light" panose="020F0302020204030204" pitchFamily="34" charset="0"/>
              </a:rPr>
              <a:t>+ épanoui /</a:t>
            </a:r>
            <a:r>
              <a:rPr lang="fr-FR" sz="1400" b="1" dirty="0" err="1" smtClean="0">
                <a:cs typeface="Calibri Light" panose="020F0302020204030204" pitchFamily="34" charset="0"/>
              </a:rPr>
              <a:t>tvl</a:t>
            </a:r>
            <a:r>
              <a:rPr lang="fr-FR" sz="1400" b="1" dirty="0" smtClean="0">
                <a:cs typeface="Calibri Light" panose="020F0302020204030204" pitchFamily="34" charset="0"/>
              </a:rPr>
              <a:t> (7%)</a:t>
            </a:r>
            <a:endParaRPr lang="fr-FR" sz="1400" b="1" dirty="0"/>
          </a:p>
        </p:txBody>
      </p:sp>
      <p:sp>
        <p:nvSpPr>
          <p:cNvPr id="27" name="Rectangle 26"/>
          <p:cNvSpPr/>
          <p:nvPr/>
        </p:nvSpPr>
        <p:spPr>
          <a:xfrm>
            <a:off x="4574964" y="2009308"/>
            <a:ext cx="4572001" cy="707886"/>
          </a:xfrm>
          <a:prstGeom prst="rect">
            <a:avLst/>
          </a:prstGeom>
          <a:solidFill>
            <a:schemeClr val="accent1">
              <a:lumMod val="60000"/>
              <a:lumOff val="40000"/>
            </a:schemeClr>
          </a:solidFill>
        </p:spPr>
        <p:txBody>
          <a:bodyPr wrap="square">
            <a:spAutoFit/>
          </a:bodyPr>
          <a:lstStyle/>
          <a:p>
            <a:r>
              <a:rPr lang="fr-FR" sz="2000" b="1" dirty="0" smtClean="0">
                <a:cs typeface="Calibri Light" panose="020F0302020204030204" pitchFamily="34" charset="0"/>
              </a:rPr>
              <a:t>Poursuivre son activité/utile				              ( 68%)</a:t>
            </a:r>
          </a:p>
        </p:txBody>
      </p:sp>
      <p:sp>
        <p:nvSpPr>
          <p:cNvPr id="28" name="Rectangle 27"/>
          <p:cNvSpPr/>
          <p:nvPr/>
        </p:nvSpPr>
        <p:spPr>
          <a:xfrm>
            <a:off x="4572000" y="5599253"/>
            <a:ext cx="2592288" cy="400110"/>
          </a:xfrm>
          <a:prstGeom prst="rect">
            <a:avLst/>
          </a:prstGeom>
          <a:solidFill>
            <a:schemeClr val="accent1">
              <a:lumMod val="60000"/>
              <a:lumOff val="40000"/>
            </a:schemeClr>
          </a:solidFill>
        </p:spPr>
        <p:txBody>
          <a:bodyPr wrap="square">
            <a:spAutoFit/>
          </a:bodyPr>
          <a:lstStyle/>
          <a:p>
            <a:r>
              <a:rPr lang="fr-FR" sz="2000" b="1" dirty="0" smtClean="0">
                <a:cs typeface="Calibri Light" panose="020F0302020204030204" pitchFamily="34" charset="0"/>
              </a:rPr>
              <a:t>Plus autonome   (17%) </a:t>
            </a:r>
            <a:endParaRPr lang="fr-FR" b="1" dirty="0"/>
          </a:p>
        </p:txBody>
      </p:sp>
      <p:cxnSp>
        <p:nvCxnSpPr>
          <p:cNvPr id="29" name="Connecteur droit 28"/>
          <p:cNvCxnSpPr/>
          <p:nvPr/>
        </p:nvCxnSpPr>
        <p:spPr>
          <a:xfrm>
            <a:off x="4548828" y="1716399"/>
            <a:ext cx="13567" cy="492064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ZoneTexte 29"/>
          <p:cNvSpPr txBox="1"/>
          <p:nvPr/>
        </p:nvSpPr>
        <p:spPr>
          <a:xfrm>
            <a:off x="1475656" y="1560151"/>
            <a:ext cx="2065796" cy="369332"/>
          </a:xfrm>
          <a:prstGeom prst="rect">
            <a:avLst/>
          </a:prstGeom>
          <a:noFill/>
        </p:spPr>
        <p:txBody>
          <a:bodyPr wrap="square" rtlCol="0">
            <a:spAutoFit/>
          </a:bodyPr>
          <a:lstStyle/>
          <a:p>
            <a:r>
              <a:rPr lang="fr-FR" b="1" dirty="0" smtClean="0"/>
              <a:t>DIFFICULTES  </a:t>
            </a:r>
            <a:endParaRPr lang="fr-FR" b="1" dirty="0"/>
          </a:p>
        </p:txBody>
      </p:sp>
      <p:sp>
        <p:nvSpPr>
          <p:cNvPr id="31" name="ZoneTexte 30"/>
          <p:cNvSpPr txBox="1"/>
          <p:nvPr/>
        </p:nvSpPr>
        <p:spPr>
          <a:xfrm>
            <a:off x="5968821" y="1560151"/>
            <a:ext cx="1784289" cy="369332"/>
          </a:xfrm>
          <a:prstGeom prst="rect">
            <a:avLst/>
          </a:prstGeom>
          <a:noFill/>
        </p:spPr>
        <p:txBody>
          <a:bodyPr wrap="square" rtlCol="0">
            <a:spAutoFit/>
          </a:bodyPr>
          <a:lstStyle/>
          <a:p>
            <a:r>
              <a:rPr lang="fr-FR" b="1" dirty="0" smtClean="0"/>
              <a:t>AVANTAGES  </a:t>
            </a:r>
            <a:endParaRPr lang="fr-FR" b="1" dirty="0"/>
          </a:p>
        </p:txBody>
      </p:sp>
      <p:sp>
        <p:nvSpPr>
          <p:cNvPr id="22" name="Rectangle 21"/>
          <p:cNvSpPr/>
          <p:nvPr/>
        </p:nvSpPr>
        <p:spPr>
          <a:xfrm>
            <a:off x="840185" y="3776611"/>
            <a:ext cx="3684369" cy="400110"/>
          </a:xfrm>
          <a:prstGeom prst="rect">
            <a:avLst/>
          </a:prstGeom>
          <a:solidFill>
            <a:schemeClr val="accent4">
              <a:lumMod val="40000"/>
              <a:lumOff val="60000"/>
            </a:schemeClr>
          </a:solidFill>
        </p:spPr>
        <p:txBody>
          <a:bodyPr wrap="square">
            <a:spAutoFit/>
          </a:bodyPr>
          <a:lstStyle/>
          <a:p>
            <a:r>
              <a:rPr lang="fr-FR" sz="2000" b="1" dirty="0">
                <a:solidFill>
                  <a:srgbClr val="7030A0"/>
                </a:solidFill>
                <a:cs typeface="Calibri Light" panose="020F0302020204030204" pitchFamily="34" charset="0"/>
              </a:rPr>
              <a:t>(28</a:t>
            </a:r>
            <a:r>
              <a:rPr lang="fr-FR" sz="2000" b="1" dirty="0" smtClean="0">
                <a:solidFill>
                  <a:srgbClr val="7030A0"/>
                </a:solidFill>
                <a:cs typeface="Calibri Light" panose="020F0302020204030204" pitchFamily="34" charset="0"/>
              </a:rPr>
              <a:t>%)      Aucune difficulté / </a:t>
            </a:r>
            <a:r>
              <a:rPr lang="fr-FR" sz="2000" b="1" dirty="0" err="1" smtClean="0">
                <a:solidFill>
                  <a:srgbClr val="7030A0"/>
                </a:solidFill>
                <a:cs typeface="Calibri Light" panose="020F0302020204030204" pitchFamily="34" charset="0"/>
              </a:rPr>
              <a:t>orga</a:t>
            </a:r>
            <a:r>
              <a:rPr lang="fr-FR" sz="2000" b="1" dirty="0" smtClean="0">
                <a:solidFill>
                  <a:srgbClr val="7030A0"/>
                </a:solidFill>
                <a:cs typeface="Calibri Light" panose="020F0302020204030204" pitchFamily="34" charset="0"/>
              </a:rPr>
              <a:t>. </a:t>
            </a:r>
            <a:endParaRPr lang="fr-FR" b="1" dirty="0">
              <a:solidFill>
                <a:srgbClr val="7030A0"/>
              </a:solidFill>
            </a:endParaRPr>
          </a:p>
        </p:txBody>
      </p:sp>
      <p:sp>
        <p:nvSpPr>
          <p:cNvPr id="23" name="Rectangle 22"/>
          <p:cNvSpPr/>
          <p:nvPr/>
        </p:nvSpPr>
        <p:spPr>
          <a:xfrm>
            <a:off x="4576753" y="6083497"/>
            <a:ext cx="2218223" cy="338554"/>
          </a:xfrm>
          <a:prstGeom prst="rect">
            <a:avLst/>
          </a:prstGeom>
          <a:solidFill>
            <a:schemeClr val="accent4">
              <a:lumMod val="40000"/>
              <a:lumOff val="60000"/>
            </a:schemeClr>
          </a:solidFill>
        </p:spPr>
        <p:txBody>
          <a:bodyPr wrap="square">
            <a:spAutoFit/>
          </a:bodyPr>
          <a:lstStyle/>
          <a:p>
            <a:r>
              <a:rPr lang="fr-FR" sz="1600" b="1" dirty="0" smtClean="0">
                <a:solidFill>
                  <a:srgbClr val="7030A0"/>
                </a:solidFill>
                <a:cs typeface="Calibri Light" panose="020F0302020204030204" pitchFamily="34" charset="0"/>
              </a:rPr>
              <a:t>Aucun /</a:t>
            </a:r>
            <a:r>
              <a:rPr lang="fr-FR" sz="1600" b="1" dirty="0" err="1" smtClean="0">
                <a:solidFill>
                  <a:srgbClr val="7030A0"/>
                </a:solidFill>
                <a:cs typeface="Calibri Light" panose="020F0302020204030204" pitchFamily="34" charset="0"/>
              </a:rPr>
              <a:t>orga</a:t>
            </a:r>
            <a:r>
              <a:rPr lang="fr-FR" sz="1600" b="1" dirty="0" smtClean="0">
                <a:solidFill>
                  <a:srgbClr val="7030A0"/>
                </a:solidFill>
                <a:cs typeface="Calibri Light" panose="020F0302020204030204" pitchFamily="34" charset="0"/>
              </a:rPr>
              <a:t>           (11%) </a:t>
            </a:r>
            <a:endParaRPr lang="fr-FR" sz="1600" b="1" dirty="0">
              <a:solidFill>
                <a:srgbClr val="7030A0"/>
              </a:solidFill>
            </a:endParaRPr>
          </a:p>
        </p:txBody>
      </p:sp>
      <p:sp>
        <p:nvSpPr>
          <p:cNvPr id="24" name="Rectangle 23"/>
          <p:cNvSpPr/>
          <p:nvPr/>
        </p:nvSpPr>
        <p:spPr>
          <a:xfrm>
            <a:off x="2153279" y="5019853"/>
            <a:ext cx="2397454" cy="338554"/>
          </a:xfrm>
          <a:prstGeom prst="rect">
            <a:avLst/>
          </a:prstGeom>
          <a:solidFill>
            <a:schemeClr val="accent1">
              <a:lumMod val="60000"/>
              <a:lumOff val="40000"/>
            </a:schemeClr>
          </a:solidFill>
        </p:spPr>
        <p:txBody>
          <a:bodyPr wrap="square">
            <a:spAutoFit/>
          </a:bodyPr>
          <a:lstStyle/>
          <a:p>
            <a:r>
              <a:rPr lang="fr-FR" sz="1600" b="1" dirty="0">
                <a:solidFill>
                  <a:srgbClr val="002060"/>
                </a:solidFill>
                <a:cs typeface="Calibri Light" panose="020F0302020204030204" pitchFamily="34" charset="0"/>
              </a:rPr>
              <a:t>(</a:t>
            </a:r>
            <a:r>
              <a:rPr lang="fr-FR" sz="1600" b="1" dirty="0" smtClean="0">
                <a:solidFill>
                  <a:srgbClr val="002060"/>
                </a:solidFill>
                <a:cs typeface="Calibri Light" panose="020F0302020204030204" pitchFamily="34" charset="0"/>
              </a:rPr>
              <a:t>22%)  Travail </a:t>
            </a:r>
            <a:r>
              <a:rPr lang="fr-FR" sz="1600" b="1" dirty="0" err="1" smtClean="0">
                <a:solidFill>
                  <a:srgbClr val="002060"/>
                </a:solidFill>
                <a:cs typeface="Calibri Light" panose="020F0302020204030204" pitchFamily="34" charset="0"/>
              </a:rPr>
              <a:t>ac</a:t>
            </a:r>
            <a:r>
              <a:rPr lang="fr-FR" sz="1600" b="1" dirty="0" smtClean="0">
                <a:solidFill>
                  <a:srgbClr val="002060"/>
                </a:solidFill>
                <a:cs typeface="Calibri Light" panose="020F0302020204030204" pitchFamily="34" charset="0"/>
              </a:rPr>
              <a:t> enfants</a:t>
            </a:r>
            <a:endParaRPr lang="fr-FR" sz="1600" b="1" dirty="0">
              <a:solidFill>
                <a:srgbClr val="002060"/>
              </a:solidFill>
            </a:endParaRPr>
          </a:p>
        </p:txBody>
      </p:sp>
      <p:sp>
        <p:nvSpPr>
          <p:cNvPr id="32" name="Rectangle 31"/>
          <p:cNvSpPr/>
          <p:nvPr/>
        </p:nvSpPr>
        <p:spPr>
          <a:xfrm>
            <a:off x="2477497" y="5714587"/>
            <a:ext cx="2047057" cy="307777"/>
          </a:xfrm>
          <a:prstGeom prst="rect">
            <a:avLst/>
          </a:prstGeom>
          <a:solidFill>
            <a:schemeClr val="accent1">
              <a:lumMod val="60000"/>
              <a:lumOff val="40000"/>
            </a:schemeClr>
          </a:solidFill>
        </p:spPr>
        <p:txBody>
          <a:bodyPr wrap="square">
            <a:spAutoFit/>
          </a:bodyPr>
          <a:lstStyle/>
          <a:p>
            <a:r>
              <a:rPr lang="fr-FR" sz="1400" b="1" dirty="0">
                <a:cs typeface="Calibri Light" panose="020F0302020204030204" pitchFamily="34" charset="0"/>
              </a:rPr>
              <a:t>(15%) </a:t>
            </a:r>
            <a:r>
              <a:rPr lang="fr-FR" sz="1400" b="1" dirty="0" smtClean="0">
                <a:cs typeface="Calibri Light" panose="020F0302020204030204" pitchFamily="34" charset="0"/>
              </a:rPr>
              <a:t>   Sep. Vie pro/</a:t>
            </a:r>
            <a:r>
              <a:rPr lang="fr-FR" sz="1400" b="1" dirty="0" err="1" smtClean="0">
                <a:cs typeface="Calibri Light" panose="020F0302020204030204" pitchFamily="34" charset="0"/>
              </a:rPr>
              <a:t>priv</a:t>
            </a:r>
            <a:endParaRPr lang="fr-FR" sz="1400" b="1" dirty="0"/>
          </a:p>
        </p:txBody>
      </p:sp>
      <p:sp>
        <p:nvSpPr>
          <p:cNvPr id="33" name="Ellipse 32"/>
          <p:cNvSpPr/>
          <p:nvPr/>
        </p:nvSpPr>
        <p:spPr>
          <a:xfrm>
            <a:off x="8740697" y="2115202"/>
            <a:ext cx="187070" cy="21602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Ellipse 33"/>
          <p:cNvSpPr/>
          <p:nvPr/>
        </p:nvSpPr>
        <p:spPr>
          <a:xfrm>
            <a:off x="884687" y="3430490"/>
            <a:ext cx="187070" cy="21602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5" name="Picture 2" descr="Dématérialisation des prêts personnels avec Banque Casino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1125" y="1230577"/>
            <a:ext cx="725981" cy="725982"/>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2" descr="Avantages Et Inconv Icon - Free Icon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791" y="1399987"/>
            <a:ext cx="715214" cy="7152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27418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1"/>
          <p:cNvSpPr txBox="1">
            <a:spLocks/>
          </p:cNvSpPr>
          <p:nvPr/>
        </p:nvSpPr>
        <p:spPr>
          <a:xfrm>
            <a:off x="457200" y="121196"/>
            <a:ext cx="8229600" cy="571500"/>
          </a:xfrm>
          <a:prstGeom prst="rect">
            <a:avLst/>
          </a:prstGeom>
        </p:spPr>
        <p:txBody>
          <a:bodyPr>
            <a:normAutofit/>
          </a:bodyPr>
          <a:lstStyle>
            <a:lvl1pPr algn="ctr" defTabSz="914400" rtl="0" eaLnBrk="1" latinLnBrk="0" hangingPunct="1">
              <a:spcBef>
                <a:spcPct val="0"/>
              </a:spcBef>
              <a:buNone/>
              <a:defRPr sz="4400" b="0" kern="1200">
                <a:solidFill>
                  <a:schemeClr val="tx1"/>
                </a:solidFill>
                <a:latin typeface="Carlito" panose="020F0502020204030204" pitchFamily="34" charset="0"/>
                <a:ea typeface="+mj-ea"/>
                <a:cs typeface="Carlito" panose="020F0502020204030204" pitchFamily="34" charset="0"/>
              </a:defRPr>
            </a:lvl1pPr>
          </a:lstStyle>
          <a:p>
            <a:pPr algn="l"/>
            <a:r>
              <a:rPr lang="fr-FR" sz="2800" b="1" dirty="0"/>
              <a:t>Perception du télétravail </a:t>
            </a:r>
            <a:r>
              <a:rPr lang="fr-FR" sz="2800" b="1" dirty="0" smtClean="0"/>
              <a:t>pendant le confinement </a:t>
            </a:r>
            <a:endParaRPr lang="fr-FR" sz="2800" b="1" dirty="0"/>
          </a:p>
        </p:txBody>
      </p:sp>
      <p:sp>
        <p:nvSpPr>
          <p:cNvPr id="13" name="Rectangle 12"/>
          <p:cNvSpPr/>
          <p:nvPr/>
        </p:nvSpPr>
        <p:spPr>
          <a:xfrm>
            <a:off x="436728" y="1052736"/>
            <a:ext cx="7879688" cy="523220"/>
          </a:xfrm>
          <a:prstGeom prst="rect">
            <a:avLst/>
          </a:prstGeom>
        </p:spPr>
        <p:txBody>
          <a:bodyPr wrap="square">
            <a:spAutoFit/>
          </a:bodyPr>
          <a:lstStyle/>
          <a:p>
            <a:pPr algn="ctr"/>
            <a:r>
              <a:rPr lang="fr-FR" sz="2800" b="1" dirty="0" smtClean="0">
                <a:solidFill>
                  <a:srgbClr val="EDB057"/>
                </a:solidFill>
                <a:cs typeface="Calibri" panose="020F0502020204030204" pitchFamily="34" charset="0"/>
              </a:rPr>
              <a:t>Sur la conciliation des temps </a:t>
            </a:r>
            <a:endParaRPr lang="fr-FR" sz="1600" b="1" kern="1200" dirty="0" smtClean="0">
              <a:solidFill>
                <a:srgbClr val="EDB057"/>
              </a:solidFill>
              <a:cs typeface="Calibri" panose="020F0502020204030204" pitchFamily="34" charset="0"/>
            </a:endParaRPr>
          </a:p>
        </p:txBody>
      </p:sp>
      <p:sp>
        <p:nvSpPr>
          <p:cNvPr id="21" name="Rectangle 20"/>
          <p:cNvSpPr/>
          <p:nvPr/>
        </p:nvSpPr>
        <p:spPr>
          <a:xfrm>
            <a:off x="998909" y="3800857"/>
            <a:ext cx="4622079" cy="400110"/>
          </a:xfrm>
          <a:prstGeom prst="rect">
            <a:avLst/>
          </a:prstGeom>
          <a:solidFill>
            <a:srgbClr val="92D050"/>
          </a:solidFill>
        </p:spPr>
        <p:txBody>
          <a:bodyPr wrap="square">
            <a:spAutoFit/>
          </a:bodyPr>
          <a:lstStyle/>
          <a:p>
            <a:r>
              <a:rPr lang="fr-FR" sz="2000" b="1" dirty="0" smtClean="0">
                <a:solidFill>
                  <a:srgbClr val="002060"/>
                </a:solidFill>
                <a:cs typeface="Calibri Light" panose="020F0302020204030204" pitchFamily="34" charset="0"/>
              </a:rPr>
              <a:t>Plus de temps pour proches                (38%) </a:t>
            </a:r>
            <a:endParaRPr lang="fr-FR" b="1" dirty="0">
              <a:solidFill>
                <a:srgbClr val="002060"/>
              </a:solidFill>
            </a:endParaRPr>
          </a:p>
        </p:txBody>
      </p:sp>
      <p:sp>
        <p:nvSpPr>
          <p:cNvPr id="22" name="Rectangle 21"/>
          <p:cNvSpPr/>
          <p:nvPr/>
        </p:nvSpPr>
        <p:spPr>
          <a:xfrm>
            <a:off x="984641" y="5322609"/>
            <a:ext cx="4104456" cy="400110"/>
          </a:xfrm>
          <a:prstGeom prst="rect">
            <a:avLst/>
          </a:prstGeom>
          <a:solidFill>
            <a:schemeClr val="accent3">
              <a:lumMod val="60000"/>
              <a:lumOff val="40000"/>
            </a:schemeClr>
          </a:solidFill>
        </p:spPr>
        <p:txBody>
          <a:bodyPr wrap="square">
            <a:spAutoFit/>
          </a:bodyPr>
          <a:lstStyle/>
          <a:p>
            <a:r>
              <a:rPr lang="fr-FR" sz="2000" b="1" dirty="0" smtClean="0">
                <a:cs typeface="Calibri Light" panose="020F0302020204030204" pitchFamily="34" charset="0"/>
              </a:rPr>
              <a:t>Plus de temps pour vous            (32%) </a:t>
            </a:r>
            <a:endParaRPr lang="fr-FR" b="1" dirty="0"/>
          </a:p>
        </p:txBody>
      </p:sp>
      <p:sp>
        <p:nvSpPr>
          <p:cNvPr id="23" name="Rectangle 22"/>
          <p:cNvSpPr/>
          <p:nvPr/>
        </p:nvSpPr>
        <p:spPr>
          <a:xfrm>
            <a:off x="998909" y="2564904"/>
            <a:ext cx="5148064" cy="707886"/>
          </a:xfrm>
          <a:prstGeom prst="rect">
            <a:avLst/>
          </a:prstGeom>
          <a:solidFill>
            <a:schemeClr val="accent3">
              <a:lumMod val="60000"/>
              <a:lumOff val="40000"/>
            </a:schemeClr>
          </a:solidFill>
        </p:spPr>
        <p:txBody>
          <a:bodyPr wrap="square">
            <a:spAutoFit/>
          </a:bodyPr>
          <a:lstStyle/>
          <a:p>
            <a:r>
              <a:rPr lang="fr-FR" sz="2000" b="1" dirty="0" smtClean="0">
                <a:cs typeface="Calibri Light" panose="020F0302020204030204" pitchFamily="34" charset="0"/>
              </a:rPr>
              <a:t>Moins temps transport							       (69%)</a:t>
            </a:r>
          </a:p>
        </p:txBody>
      </p:sp>
      <p:sp>
        <p:nvSpPr>
          <p:cNvPr id="24" name="Rectangle 23"/>
          <p:cNvSpPr/>
          <p:nvPr/>
        </p:nvSpPr>
        <p:spPr>
          <a:xfrm>
            <a:off x="998909" y="4602890"/>
            <a:ext cx="4536504" cy="400110"/>
          </a:xfrm>
          <a:prstGeom prst="rect">
            <a:avLst/>
          </a:prstGeom>
          <a:solidFill>
            <a:schemeClr val="accent3">
              <a:lumMod val="60000"/>
              <a:lumOff val="40000"/>
            </a:schemeClr>
          </a:solidFill>
        </p:spPr>
        <p:txBody>
          <a:bodyPr wrap="square">
            <a:spAutoFit/>
          </a:bodyPr>
          <a:lstStyle/>
          <a:p>
            <a:r>
              <a:rPr lang="fr-FR" sz="2000" b="1" dirty="0" smtClean="0">
                <a:cs typeface="Calibri Light" panose="020F0302020204030204" pitchFamily="34" charset="0"/>
              </a:rPr>
              <a:t>Moins de stress / fatigue                    (37%) </a:t>
            </a:r>
            <a:endParaRPr lang="fr-FR" b="1" dirty="0"/>
          </a:p>
        </p:txBody>
      </p:sp>
      <p:sp>
        <p:nvSpPr>
          <p:cNvPr id="29" name="ZoneTexte 28"/>
          <p:cNvSpPr txBox="1"/>
          <p:nvPr/>
        </p:nvSpPr>
        <p:spPr>
          <a:xfrm>
            <a:off x="984641" y="1765697"/>
            <a:ext cx="1784289" cy="369332"/>
          </a:xfrm>
          <a:prstGeom prst="rect">
            <a:avLst/>
          </a:prstGeom>
          <a:noFill/>
        </p:spPr>
        <p:txBody>
          <a:bodyPr wrap="square" rtlCol="0">
            <a:spAutoFit/>
          </a:bodyPr>
          <a:lstStyle/>
          <a:p>
            <a:r>
              <a:rPr lang="fr-FR" b="1" dirty="0" smtClean="0"/>
              <a:t>AVANTAGES  </a:t>
            </a:r>
            <a:endParaRPr lang="fr-FR" b="1" dirty="0"/>
          </a:p>
        </p:txBody>
      </p:sp>
      <p:sp>
        <p:nvSpPr>
          <p:cNvPr id="17" name="Rectangle 16"/>
          <p:cNvSpPr/>
          <p:nvPr/>
        </p:nvSpPr>
        <p:spPr>
          <a:xfrm>
            <a:off x="998909" y="6021288"/>
            <a:ext cx="3181919" cy="400110"/>
          </a:xfrm>
          <a:prstGeom prst="rect">
            <a:avLst/>
          </a:prstGeom>
          <a:solidFill>
            <a:schemeClr val="accent4">
              <a:lumMod val="40000"/>
              <a:lumOff val="60000"/>
            </a:schemeClr>
          </a:solidFill>
        </p:spPr>
        <p:txBody>
          <a:bodyPr wrap="square">
            <a:spAutoFit/>
          </a:bodyPr>
          <a:lstStyle/>
          <a:p>
            <a:r>
              <a:rPr lang="fr-FR" sz="2000" b="1" dirty="0" smtClean="0">
                <a:solidFill>
                  <a:srgbClr val="7030A0"/>
                </a:solidFill>
                <a:cs typeface="Calibri Light" panose="020F0302020204030204" pitchFamily="34" charset="0"/>
              </a:rPr>
              <a:t>Aucun / conciliation (13%) </a:t>
            </a:r>
            <a:endParaRPr lang="fr-FR" b="1" dirty="0">
              <a:solidFill>
                <a:srgbClr val="7030A0"/>
              </a:solidFill>
            </a:endParaRPr>
          </a:p>
        </p:txBody>
      </p:sp>
      <p:sp>
        <p:nvSpPr>
          <p:cNvPr id="18" name="Rectangle 17"/>
          <p:cNvSpPr/>
          <p:nvPr/>
        </p:nvSpPr>
        <p:spPr>
          <a:xfrm>
            <a:off x="7025334" y="3800857"/>
            <a:ext cx="2386485" cy="338554"/>
          </a:xfrm>
          <a:prstGeom prst="rect">
            <a:avLst/>
          </a:prstGeom>
          <a:noFill/>
        </p:spPr>
        <p:txBody>
          <a:bodyPr wrap="square">
            <a:spAutoFit/>
          </a:bodyPr>
          <a:lstStyle/>
          <a:p>
            <a:r>
              <a:rPr lang="fr-FR" sz="1600" b="1" dirty="0">
                <a:cs typeface="Calibri Light" panose="020F0302020204030204" pitchFamily="34" charset="0"/>
              </a:rPr>
              <a:t>T</a:t>
            </a:r>
            <a:r>
              <a:rPr lang="fr-FR" sz="1600" b="1" dirty="0" smtClean="0">
                <a:cs typeface="Calibri Light" panose="020F0302020204030204" pitchFamily="34" charset="0"/>
              </a:rPr>
              <a:t>ensions / foyer (12%)</a:t>
            </a:r>
            <a:endParaRPr lang="fr-FR" sz="1600" b="1" dirty="0"/>
          </a:p>
        </p:txBody>
      </p:sp>
      <p:sp>
        <p:nvSpPr>
          <p:cNvPr id="19" name="Rectangle 18"/>
          <p:cNvSpPr/>
          <p:nvPr/>
        </p:nvSpPr>
        <p:spPr>
          <a:xfrm>
            <a:off x="7044930" y="3534003"/>
            <a:ext cx="2376264" cy="338554"/>
          </a:xfrm>
          <a:prstGeom prst="rect">
            <a:avLst/>
          </a:prstGeom>
          <a:noFill/>
        </p:spPr>
        <p:txBody>
          <a:bodyPr wrap="square">
            <a:spAutoFit/>
          </a:bodyPr>
          <a:lstStyle/>
          <a:p>
            <a:r>
              <a:rPr lang="fr-FR" sz="1600" b="1" dirty="0" smtClean="0">
                <a:cs typeface="Calibri Light" panose="020F0302020204030204" pitchFamily="34" charset="0"/>
              </a:rPr>
              <a:t>Promiscuité (34%) </a:t>
            </a:r>
            <a:endParaRPr lang="fr-FR" sz="1600" b="1" dirty="0"/>
          </a:p>
        </p:txBody>
      </p:sp>
      <p:sp>
        <p:nvSpPr>
          <p:cNvPr id="20" name="Rectangle 19"/>
          <p:cNvSpPr/>
          <p:nvPr/>
        </p:nvSpPr>
        <p:spPr>
          <a:xfrm>
            <a:off x="7025334" y="4061411"/>
            <a:ext cx="2952328" cy="338554"/>
          </a:xfrm>
          <a:prstGeom prst="rect">
            <a:avLst/>
          </a:prstGeom>
          <a:noFill/>
        </p:spPr>
        <p:txBody>
          <a:bodyPr wrap="square">
            <a:spAutoFit/>
          </a:bodyPr>
          <a:lstStyle/>
          <a:p>
            <a:r>
              <a:rPr lang="fr-FR" sz="1600" b="1" dirty="0" smtClean="0">
                <a:cs typeface="Calibri Light" panose="020F0302020204030204" pitchFamily="34" charset="0"/>
              </a:rPr>
              <a:t>Travail </a:t>
            </a:r>
            <a:r>
              <a:rPr lang="fr-FR" sz="1600" b="1" dirty="0" err="1">
                <a:cs typeface="Calibri Light" panose="020F0302020204030204" pitchFamily="34" charset="0"/>
              </a:rPr>
              <a:t>ac</a:t>
            </a:r>
            <a:r>
              <a:rPr lang="fr-FR" sz="1600" b="1" dirty="0">
                <a:cs typeface="Calibri Light" panose="020F0302020204030204" pitchFamily="34" charset="0"/>
              </a:rPr>
              <a:t> enfants</a:t>
            </a:r>
          </a:p>
        </p:txBody>
      </p:sp>
      <p:sp>
        <p:nvSpPr>
          <p:cNvPr id="2" name="ZoneTexte 1"/>
          <p:cNvSpPr txBox="1"/>
          <p:nvPr/>
        </p:nvSpPr>
        <p:spPr>
          <a:xfrm>
            <a:off x="6494247" y="3800857"/>
            <a:ext cx="764018" cy="369332"/>
          </a:xfrm>
          <a:prstGeom prst="rect">
            <a:avLst/>
          </a:prstGeom>
          <a:noFill/>
        </p:spPr>
        <p:txBody>
          <a:bodyPr wrap="square" rtlCol="0">
            <a:spAutoFit/>
          </a:bodyPr>
          <a:lstStyle/>
          <a:p>
            <a:r>
              <a:rPr lang="fr-FR" dirty="0" smtClean="0"/>
              <a:t>mais</a:t>
            </a:r>
            <a:endParaRPr lang="fr-FR" dirty="0"/>
          </a:p>
        </p:txBody>
      </p:sp>
      <p:pic>
        <p:nvPicPr>
          <p:cNvPr id="26" name="Picture 2" descr="Dématérialisation des prêts personnels avec Banque Casino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1230" y="1583219"/>
            <a:ext cx="819516" cy="819517"/>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Avantages Et Inconv Icon - Free Icon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8252" y="2993997"/>
            <a:ext cx="543369" cy="543370"/>
          </a:xfrm>
          <a:prstGeom prst="rect">
            <a:avLst/>
          </a:prstGeom>
          <a:noFill/>
          <a:extLst>
            <a:ext uri="{909E8E84-426E-40DD-AFC4-6F175D3DCCD1}">
              <a14:hiddenFill xmlns:a14="http://schemas.microsoft.com/office/drawing/2010/main">
                <a:solidFill>
                  <a:srgbClr val="FFFFFF"/>
                </a:solidFill>
              </a14:hiddenFill>
            </a:ext>
          </a:extLst>
        </p:spPr>
      </p:pic>
      <p:sp>
        <p:nvSpPr>
          <p:cNvPr id="30" name="ZoneTexte 29"/>
          <p:cNvSpPr txBox="1"/>
          <p:nvPr/>
        </p:nvSpPr>
        <p:spPr>
          <a:xfrm>
            <a:off x="6298115" y="2529284"/>
            <a:ext cx="2592288" cy="369332"/>
          </a:xfrm>
          <a:prstGeom prst="rect">
            <a:avLst/>
          </a:prstGeom>
          <a:noFill/>
        </p:spPr>
        <p:txBody>
          <a:bodyPr wrap="square" rtlCol="0">
            <a:spAutoFit/>
          </a:bodyPr>
          <a:lstStyle/>
          <a:p>
            <a:r>
              <a:rPr lang="fr-FR" i="1" dirty="0" smtClean="0">
                <a:solidFill>
                  <a:srgbClr val="002060"/>
                </a:solidFill>
              </a:rPr>
              <a:t>++ hors Rennes</a:t>
            </a:r>
            <a:endParaRPr lang="fr-FR" i="1" dirty="0">
              <a:solidFill>
                <a:srgbClr val="002060"/>
              </a:solidFill>
            </a:endParaRPr>
          </a:p>
        </p:txBody>
      </p:sp>
      <p:sp>
        <p:nvSpPr>
          <p:cNvPr id="31" name="ZoneTexte 30"/>
          <p:cNvSpPr txBox="1"/>
          <p:nvPr/>
        </p:nvSpPr>
        <p:spPr>
          <a:xfrm>
            <a:off x="4113379" y="4180025"/>
            <a:ext cx="2592288" cy="369332"/>
          </a:xfrm>
          <a:prstGeom prst="rect">
            <a:avLst/>
          </a:prstGeom>
          <a:noFill/>
        </p:spPr>
        <p:txBody>
          <a:bodyPr wrap="square" rtlCol="0">
            <a:spAutoFit/>
          </a:bodyPr>
          <a:lstStyle/>
          <a:p>
            <a:r>
              <a:rPr lang="fr-FR" i="1" dirty="0" smtClean="0">
                <a:solidFill>
                  <a:srgbClr val="002060"/>
                </a:solidFill>
              </a:rPr>
              <a:t>++ hors RM; -- Rennes</a:t>
            </a:r>
            <a:endParaRPr lang="fr-FR" i="1" dirty="0">
              <a:solidFill>
                <a:srgbClr val="002060"/>
              </a:solidFill>
            </a:endParaRPr>
          </a:p>
        </p:txBody>
      </p:sp>
      <p:sp>
        <p:nvSpPr>
          <p:cNvPr id="32" name="ZoneTexte 31"/>
          <p:cNvSpPr txBox="1"/>
          <p:nvPr/>
        </p:nvSpPr>
        <p:spPr>
          <a:xfrm>
            <a:off x="5146645" y="5337998"/>
            <a:ext cx="2592288" cy="369332"/>
          </a:xfrm>
          <a:prstGeom prst="rect">
            <a:avLst/>
          </a:prstGeom>
          <a:noFill/>
        </p:spPr>
        <p:txBody>
          <a:bodyPr wrap="square" rtlCol="0">
            <a:spAutoFit/>
          </a:bodyPr>
          <a:lstStyle/>
          <a:p>
            <a:r>
              <a:rPr lang="fr-FR" i="1" dirty="0" smtClean="0">
                <a:solidFill>
                  <a:srgbClr val="002060"/>
                </a:solidFill>
              </a:rPr>
              <a:t>++ Jeunes ; sans enfant</a:t>
            </a:r>
            <a:endParaRPr lang="fr-FR" i="1" dirty="0">
              <a:solidFill>
                <a:srgbClr val="002060"/>
              </a:solidFill>
            </a:endParaRPr>
          </a:p>
        </p:txBody>
      </p:sp>
      <p:sp>
        <p:nvSpPr>
          <p:cNvPr id="3" name="Rectangle 2"/>
          <p:cNvSpPr/>
          <p:nvPr/>
        </p:nvSpPr>
        <p:spPr>
          <a:xfrm>
            <a:off x="8531971" y="4061411"/>
            <a:ext cx="716863" cy="338554"/>
          </a:xfrm>
          <a:prstGeom prst="rect">
            <a:avLst/>
          </a:prstGeom>
        </p:spPr>
        <p:txBody>
          <a:bodyPr wrap="none">
            <a:spAutoFit/>
          </a:bodyPr>
          <a:lstStyle/>
          <a:p>
            <a:r>
              <a:rPr lang="fr-FR" sz="1600" b="1" dirty="0">
                <a:solidFill>
                  <a:prstClr val="black"/>
                </a:solidFill>
                <a:cs typeface="Calibri Light" panose="020F0302020204030204" pitchFamily="34" charset="0"/>
              </a:rPr>
              <a:t>(22%) </a:t>
            </a:r>
            <a:endParaRPr lang="fr-FR" dirty="0"/>
          </a:p>
        </p:txBody>
      </p:sp>
    </p:spTree>
    <p:extLst>
      <p:ext uri="{BB962C8B-B14F-4D97-AF65-F5344CB8AC3E}">
        <p14:creationId xmlns:p14="http://schemas.microsoft.com/office/powerpoint/2010/main" val="27714564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1"/>
          <p:cNvSpPr txBox="1">
            <a:spLocks/>
          </p:cNvSpPr>
          <p:nvPr/>
        </p:nvSpPr>
        <p:spPr>
          <a:xfrm>
            <a:off x="457200" y="121196"/>
            <a:ext cx="8229600" cy="571500"/>
          </a:xfrm>
          <a:prstGeom prst="rect">
            <a:avLst/>
          </a:prstGeom>
        </p:spPr>
        <p:txBody>
          <a:bodyPr>
            <a:normAutofit/>
          </a:bodyPr>
          <a:lstStyle>
            <a:lvl1pPr algn="ctr" defTabSz="914400" rtl="0" eaLnBrk="1" latinLnBrk="0" hangingPunct="1">
              <a:spcBef>
                <a:spcPct val="0"/>
              </a:spcBef>
              <a:buNone/>
              <a:defRPr sz="4400" b="0" kern="1200">
                <a:solidFill>
                  <a:schemeClr val="tx1"/>
                </a:solidFill>
                <a:latin typeface="Carlito" panose="020F0502020204030204" pitchFamily="34" charset="0"/>
                <a:ea typeface="+mj-ea"/>
                <a:cs typeface="Carlito" panose="020F0502020204030204" pitchFamily="34" charset="0"/>
              </a:defRPr>
            </a:lvl1pPr>
          </a:lstStyle>
          <a:p>
            <a:pPr algn="l"/>
            <a:r>
              <a:rPr lang="fr-FR" sz="2800" b="1" dirty="0"/>
              <a:t>Perception du télétravail </a:t>
            </a:r>
            <a:r>
              <a:rPr lang="fr-FR" sz="2800" b="1" dirty="0" smtClean="0"/>
              <a:t>pendant le confinement </a:t>
            </a:r>
            <a:endParaRPr lang="fr-FR" sz="2800" b="1" dirty="0"/>
          </a:p>
        </p:txBody>
      </p:sp>
      <p:sp>
        <p:nvSpPr>
          <p:cNvPr id="13" name="Rectangle 12"/>
          <p:cNvSpPr/>
          <p:nvPr/>
        </p:nvSpPr>
        <p:spPr>
          <a:xfrm>
            <a:off x="534224" y="1001230"/>
            <a:ext cx="8042774" cy="523220"/>
          </a:xfrm>
          <a:prstGeom prst="rect">
            <a:avLst/>
          </a:prstGeom>
        </p:spPr>
        <p:txBody>
          <a:bodyPr wrap="square">
            <a:spAutoFit/>
          </a:bodyPr>
          <a:lstStyle/>
          <a:p>
            <a:r>
              <a:rPr lang="fr-FR" sz="2800" b="1" dirty="0" smtClean="0">
                <a:solidFill>
                  <a:srgbClr val="EDB057"/>
                </a:solidFill>
                <a:cs typeface="Calibri" panose="020F0502020204030204" pitchFamily="34" charset="0"/>
              </a:rPr>
              <a:t>Avantages et difficultés perçus / relations aux autres </a:t>
            </a:r>
            <a:endParaRPr lang="fr-FR" sz="1600" b="1" kern="1200" dirty="0" smtClean="0">
              <a:solidFill>
                <a:srgbClr val="EDB057"/>
              </a:solidFill>
              <a:cs typeface="Calibri" panose="020F0502020204030204" pitchFamily="34" charset="0"/>
            </a:endParaRPr>
          </a:p>
        </p:txBody>
      </p:sp>
      <p:sp>
        <p:nvSpPr>
          <p:cNvPr id="5" name="Rectangle 4"/>
          <p:cNvSpPr/>
          <p:nvPr/>
        </p:nvSpPr>
        <p:spPr>
          <a:xfrm>
            <a:off x="934925" y="3284984"/>
            <a:ext cx="3593778" cy="400110"/>
          </a:xfrm>
          <a:prstGeom prst="rect">
            <a:avLst/>
          </a:prstGeom>
          <a:solidFill>
            <a:schemeClr val="accent6">
              <a:lumMod val="75000"/>
            </a:schemeClr>
          </a:solidFill>
        </p:spPr>
        <p:txBody>
          <a:bodyPr wrap="square">
            <a:spAutoFit/>
          </a:bodyPr>
          <a:lstStyle/>
          <a:p>
            <a:r>
              <a:rPr lang="fr-FR" sz="2000" b="1" dirty="0" smtClean="0">
                <a:cs typeface="Calibri Light" panose="020F0302020204030204" pitchFamily="34" charset="0"/>
              </a:rPr>
              <a:t>(24%)                              Isolement</a:t>
            </a:r>
            <a:endParaRPr lang="fr-FR" b="1" dirty="0"/>
          </a:p>
        </p:txBody>
      </p:sp>
      <p:sp>
        <p:nvSpPr>
          <p:cNvPr id="6" name="Rectangle 5"/>
          <p:cNvSpPr/>
          <p:nvPr/>
        </p:nvSpPr>
        <p:spPr>
          <a:xfrm>
            <a:off x="2080431" y="5579948"/>
            <a:ext cx="2448272" cy="369332"/>
          </a:xfrm>
          <a:prstGeom prst="rect">
            <a:avLst/>
          </a:prstGeom>
          <a:solidFill>
            <a:schemeClr val="accent6">
              <a:lumMod val="75000"/>
            </a:schemeClr>
          </a:solidFill>
        </p:spPr>
        <p:txBody>
          <a:bodyPr wrap="square">
            <a:spAutoFit/>
          </a:bodyPr>
          <a:lstStyle/>
          <a:p>
            <a:r>
              <a:rPr lang="fr-FR" b="1" dirty="0" smtClean="0">
                <a:cs typeface="Calibri Light" panose="020F0302020204030204" pitchFamily="34" charset="0"/>
              </a:rPr>
              <a:t>(12%) Tensions / foyer</a:t>
            </a:r>
            <a:endParaRPr lang="fr-FR" b="1" dirty="0"/>
          </a:p>
        </p:txBody>
      </p:sp>
      <p:sp>
        <p:nvSpPr>
          <p:cNvPr id="7" name="Rectangle 6"/>
          <p:cNvSpPr/>
          <p:nvPr/>
        </p:nvSpPr>
        <p:spPr>
          <a:xfrm>
            <a:off x="1757933" y="4198775"/>
            <a:ext cx="2770294" cy="369332"/>
          </a:xfrm>
          <a:prstGeom prst="rect">
            <a:avLst/>
          </a:prstGeom>
          <a:solidFill>
            <a:schemeClr val="accent6">
              <a:lumMod val="75000"/>
            </a:schemeClr>
          </a:solidFill>
        </p:spPr>
        <p:txBody>
          <a:bodyPr wrap="square">
            <a:spAutoFit/>
          </a:bodyPr>
          <a:lstStyle/>
          <a:p>
            <a:r>
              <a:rPr lang="fr-FR" b="1" dirty="0" smtClean="0">
                <a:cs typeface="Calibri Light" panose="020F0302020204030204" pitchFamily="34" charset="0"/>
              </a:rPr>
              <a:t>(19%)   Peu liens/ collègues </a:t>
            </a:r>
            <a:endParaRPr lang="fr-FR" b="1" dirty="0"/>
          </a:p>
        </p:txBody>
      </p:sp>
      <p:sp>
        <p:nvSpPr>
          <p:cNvPr id="17" name="Rectangle 16"/>
          <p:cNvSpPr/>
          <p:nvPr/>
        </p:nvSpPr>
        <p:spPr>
          <a:xfrm>
            <a:off x="4572000" y="2240815"/>
            <a:ext cx="4442374" cy="707886"/>
          </a:xfrm>
          <a:prstGeom prst="rect">
            <a:avLst/>
          </a:prstGeom>
          <a:solidFill>
            <a:schemeClr val="accent6">
              <a:lumMod val="75000"/>
            </a:schemeClr>
          </a:solidFill>
        </p:spPr>
        <p:txBody>
          <a:bodyPr wrap="square">
            <a:spAutoFit/>
          </a:bodyPr>
          <a:lstStyle/>
          <a:p>
            <a:r>
              <a:rPr lang="fr-FR" sz="2000" b="1" dirty="0" smtClean="0">
                <a:cs typeface="Calibri Light" panose="020F0302020204030204" pitchFamily="34" charset="0"/>
              </a:rPr>
              <a:t>Outils à distance   + pour lien          </a:t>
            </a:r>
          </a:p>
          <a:p>
            <a:r>
              <a:rPr lang="fr-FR" sz="2000" b="1" dirty="0">
                <a:cs typeface="Calibri Light" panose="020F0302020204030204" pitchFamily="34" charset="0"/>
              </a:rPr>
              <a:t>	</a:t>
            </a:r>
            <a:r>
              <a:rPr lang="fr-FR" sz="2000" b="1" dirty="0" smtClean="0">
                <a:cs typeface="Calibri Light" panose="020F0302020204030204" pitchFamily="34" charset="0"/>
              </a:rPr>
              <a:t>		                (65%) </a:t>
            </a:r>
            <a:endParaRPr lang="fr-FR" b="1" dirty="0"/>
          </a:p>
        </p:txBody>
      </p:sp>
      <p:sp>
        <p:nvSpPr>
          <p:cNvPr id="28" name="Rectangle 27"/>
          <p:cNvSpPr/>
          <p:nvPr/>
        </p:nvSpPr>
        <p:spPr>
          <a:xfrm>
            <a:off x="4541643" y="3284984"/>
            <a:ext cx="4320480" cy="707886"/>
          </a:xfrm>
          <a:prstGeom prst="rect">
            <a:avLst/>
          </a:prstGeom>
          <a:solidFill>
            <a:schemeClr val="accent6">
              <a:lumMod val="75000"/>
            </a:schemeClr>
          </a:solidFill>
        </p:spPr>
        <p:txBody>
          <a:bodyPr wrap="square">
            <a:spAutoFit/>
          </a:bodyPr>
          <a:lstStyle/>
          <a:p>
            <a:r>
              <a:rPr lang="fr-FR" sz="2000" b="1" dirty="0" smtClean="0">
                <a:cs typeface="Calibri Light" panose="020F0302020204030204" pitchFamily="34" charset="0"/>
              </a:rPr>
              <a:t>Nouvelles façons de travailler / collègues   		             (45%) </a:t>
            </a:r>
            <a:endParaRPr lang="fr-FR" b="1" dirty="0"/>
          </a:p>
        </p:txBody>
      </p:sp>
      <p:cxnSp>
        <p:nvCxnSpPr>
          <p:cNvPr id="29" name="Connecteur droit 28"/>
          <p:cNvCxnSpPr/>
          <p:nvPr/>
        </p:nvCxnSpPr>
        <p:spPr>
          <a:xfrm>
            <a:off x="4548828" y="1716399"/>
            <a:ext cx="13567" cy="492064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ZoneTexte 29"/>
          <p:cNvSpPr txBox="1"/>
          <p:nvPr/>
        </p:nvSpPr>
        <p:spPr>
          <a:xfrm>
            <a:off x="1475656" y="1560151"/>
            <a:ext cx="2065796" cy="369332"/>
          </a:xfrm>
          <a:prstGeom prst="rect">
            <a:avLst/>
          </a:prstGeom>
          <a:noFill/>
        </p:spPr>
        <p:txBody>
          <a:bodyPr wrap="square" rtlCol="0">
            <a:spAutoFit/>
          </a:bodyPr>
          <a:lstStyle/>
          <a:p>
            <a:r>
              <a:rPr lang="fr-FR" b="1" dirty="0" smtClean="0"/>
              <a:t>DIFFICULTES  </a:t>
            </a:r>
            <a:endParaRPr lang="fr-FR" b="1" dirty="0"/>
          </a:p>
        </p:txBody>
      </p:sp>
      <p:sp>
        <p:nvSpPr>
          <p:cNvPr id="31" name="ZoneTexte 30"/>
          <p:cNvSpPr txBox="1"/>
          <p:nvPr/>
        </p:nvSpPr>
        <p:spPr>
          <a:xfrm>
            <a:off x="5968821" y="1560151"/>
            <a:ext cx="1784289" cy="369332"/>
          </a:xfrm>
          <a:prstGeom prst="rect">
            <a:avLst/>
          </a:prstGeom>
          <a:noFill/>
        </p:spPr>
        <p:txBody>
          <a:bodyPr wrap="square" rtlCol="0">
            <a:spAutoFit/>
          </a:bodyPr>
          <a:lstStyle/>
          <a:p>
            <a:r>
              <a:rPr lang="fr-FR" b="1" dirty="0" smtClean="0"/>
              <a:t>AVANTAGES  </a:t>
            </a:r>
            <a:endParaRPr lang="fr-FR" b="1" dirty="0"/>
          </a:p>
        </p:txBody>
      </p:sp>
      <p:sp>
        <p:nvSpPr>
          <p:cNvPr id="19" name="Rectangle 18"/>
          <p:cNvSpPr/>
          <p:nvPr/>
        </p:nvSpPr>
        <p:spPr>
          <a:xfrm>
            <a:off x="2007947" y="4869160"/>
            <a:ext cx="2520280" cy="369332"/>
          </a:xfrm>
          <a:prstGeom prst="rect">
            <a:avLst/>
          </a:prstGeom>
          <a:solidFill>
            <a:schemeClr val="accent6">
              <a:lumMod val="75000"/>
            </a:schemeClr>
          </a:solidFill>
        </p:spPr>
        <p:txBody>
          <a:bodyPr wrap="square">
            <a:spAutoFit/>
          </a:bodyPr>
          <a:lstStyle/>
          <a:p>
            <a:r>
              <a:rPr lang="fr-FR" b="1" dirty="0" smtClean="0">
                <a:cs typeface="Calibri Light" panose="020F0302020204030204" pitchFamily="34" charset="0"/>
              </a:rPr>
              <a:t>(14%) Peu lien /</a:t>
            </a:r>
            <a:r>
              <a:rPr lang="fr-FR" b="1" dirty="0" err="1" smtClean="0">
                <a:cs typeface="Calibri Light" panose="020F0302020204030204" pitchFamily="34" charset="0"/>
              </a:rPr>
              <a:t>encad</a:t>
            </a:r>
            <a:r>
              <a:rPr lang="fr-FR" b="1" dirty="0" smtClean="0">
                <a:cs typeface="Calibri Light" panose="020F0302020204030204" pitchFamily="34" charset="0"/>
              </a:rPr>
              <a:t>. </a:t>
            </a:r>
            <a:endParaRPr lang="fr-FR" b="1" dirty="0"/>
          </a:p>
        </p:txBody>
      </p:sp>
      <p:sp>
        <p:nvSpPr>
          <p:cNvPr id="21" name="Rectangle 20"/>
          <p:cNvSpPr/>
          <p:nvPr/>
        </p:nvSpPr>
        <p:spPr>
          <a:xfrm>
            <a:off x="4582045" y="5567170"/>
            <a:ext cx="2448271" cy="369332"/>
          </a:xfrm>
          <a:prstGeom prst="rect">
            <a:avLst/>
          </a:prstGeom>
          <a:solidFill>
            <a:schemeClr val="accent6">
              <a:lumMod val="75000"/>
            </a:schemeClr>
          </a:solidFill>
        </p:spPr>
        <p:txBody>
          <a:bodyPr wrap="square">
            <a:spAutoFit/>
          </a:bodyPr>
          <a:lstStyle/>
          <a:p>
            <a:r>
              <a:rPr lang="fr-FR" b="1" dirty="0">
                <a:cs typeface="Calibri Light" panose="020F0302020204030204" pitchFamily="34" charset="0"/>
              </a:rPr>
              <a:t>T</a:t>
            </a:r>
            <a:r>
              <a:rPr lang="fr-FR" b="1" dirty="0" smtClean="0">
                <a:cs typeface="Calibri Light" panose="020F0302020204030204" pitchFamily="34" charset="0"/>
              </a:rPr>
              <a:t>ravail / </a:t>
            </a:r>
            <a:r>
              <a:rPr lang="fr-FR" b="1" dirty="0" err="1" smtClean="0">
                <a:cs typeface="Calibri Light" panose="020F0302020204030204" pitchFamily="34" charset="0"/>
              </a:rPr>
              <a:t>parten</a:t>
            </a:r>
            <a:r>
              <a:rPr lang="fr-FR" b="1" dirty="0" smtClean="0">
                <a:cs typeface="Calibri Light" panose="020F0302020204030204" pitchFamily="34" charset="0"/>
              </a:rPr>
              <a:t>.   (16%) </a:t>
            </a:r>
            <a:endParaRPr lang="fr-FR" b="1" dirty="0"/>
          </a:p>
        </p:txBody>
      </p:sp>
      <p:sp>
        <p:nvSpPr>
          <p:cNvPr id="22" name="Rectangle 21"/>
          <p:cNvSpPr/>
          <p:nvPr/>
        </p:nvSpPr>
        <p:spPr>
          <a:xfrm>
            <a:off x="4580063" y="4198775"/>
            <a:ext cx="2450253" cy="369332"/>
          </a:xfrm>
          <a:prstGeom prst="rect">
            <a:avLst/>
          </a:prstGeom>
          <a:solidFill>
            <a:schemeClr val="accent6">
              <a:lumMod val="75000"/>
            </a:schemeClr>
          </a:solidFill>
        </p:spPr>
        <p:txBody>
          <a:bodyPr wrap="square">
            <a:spAutoFit/>
          </a:bodyPr>
          <a:lstStyle/>
          <a:p>
            <a:r>
              <a:rPr lang="fr-FR" b="1" dirty="0">
                <a:cs typeface="Calibri Light" panose="020F0302020204030204" pitchFamily="34" charset="0"/>
              </a:rPr>
              <a:t>T</a:t>
            </a:r>
            <a:r>
              <a:rPr lang="fr-FR" b="1" dirty="0" smtClean="0">
                <a:cs typeface="Calibri Light" panose="020F0302020204030204" pitchFamily="34" charset="0"/>
              </a:rPr>
              <a:t>ravail/hiérarchie (17%) </a:t>
            </a:r>
            <a:endParaRPr lang="fr-FR" b="1" dirty="0"/>
          </a:p>
        </p:txBody>
      </p:sp>
      <p:sp>
        <p:nvSpPr>
          <p:cNvPr id="18" name="Rectangle 17"/>
          <p:cNvSpPr/>
          <p:nvPr/>
        </p:nvSpPr>
        <p:spPr>
          <a:xfrm>
            <a:off x="436599" y="2271593"/>
            <a:ext cx="4091628" cy="677108"/>
          </a:xfrm>
          <a:prstGeom prst="rect">
            <a:avLst/>
          </a:prstGeom>
          <a:solidFill>
            <a:schemeClr val="accent4">
              <a:lumMod val="40000"/>
              <a:lumOff val="60000"/>
            </a:schemeClr>
          </a:solidFill>
        </p:spPr>
        <p:txBody>
          <a:bodyPr wrap="square">
            <a:spAutoFit/>
          </a:bodyPr>
          <a:lstStyle/>
          <a:p>
            <a:r>
              <a:rPr lang="fr-FR" sz="2000" b="1" dirty="0" smtClean="0">
                <a:solidFill>
                  <a:srgbClr val="7030A0"/>
                </a:solidFill>
                <a:cs typeface="Calibri Light" panose="020F0302020204030204" pitchFamily="34" charset="0"/>
              </a:rPr>
              <a:t>(52%)                         Pas de difficultés</a:t>
            </a:r>
          </a:p>
          <a:p>
            <a:endParaRPr lang="fr-FR" b="1" dirty="0">
              <a:solidFill>
                <a:srgbClr val="7030A0"/>
              </a:solidFill>
            </a:endParaRPr>
          </a:p>
        </p:txBody>
      </p:sp>
      <p:sp>
        <p:nvSpPr>
          <p:cNvPr id="20" name="Rectangle 19"/>
          <p:cNvSpPr/>
          <p:nvPr/>
        </p:nvSpPr>
        <p:spPr>
          <a:xfrm>
            <a:off x="4588350" y="4869160"/>
            <a:ext cx="2458905" cy="369332"/>
          </a:xfrm>
          <a:prstGeom prst="rect">
            <a:avLst/>
          </a:prstGeom>
          <a:solidFill>
            <a:schemeClr val="accent4">
              <a:lumMod val="40000"/>
              <a:lumOff val="60000"/>
            </a:schemeClr>
          </a:solidFill>
        </p:spPr>
        <p:txBody>
          <a:bodyPr wrap="square">
            <a:spAutoFit/>
          </a:bodyPr>
          <a:lstStyle/>
          <a:p>
            <a:r>
              <a:rPr lang="fr-FR" b="1" dirty="0" smtClean="0">
                <a:solidFill>
                  <a:srgbClr val="7030A0"/>
                </a:solidFill>
                <a:cs typeface="Calibri Light" panose="020F0302020204030204" pitchFamily="34" charset="0"/>
              </a:rPr>
              <a:t>Aucun avantage    (17%) </a:t>
            </a:r>
            <a:endParaRPr lang="fr-FR" b="1" dirty="0">
              <a:solidFill>
                <a:srgbClr val="7030A0"/>
              </a:solidFill>
            </a:endParaRPr>
          </a:p>
        </p:txBody>
      </p:sp>
      <p:pic>
        <p:nvPicPr>
          <p:cNvPr id="23" name="Picture 2" descr="Dématérialisation des prêts personnels avec Banque Casino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42607" y="1388106"/>
            <a:ext cx="656584" cy="656585"/>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Avantages Et Inconv Icon - Free Icon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367" y="1530860"/>
            <a:ext cx="640579" cy="640580"/>
          </a:xfrm>
          <a:prstGeom prst="rect">
            <a:avLst/>
          </a:prstGeom>
          <a:noFill/>
          <a:extLst>
            <a:ext uri="{909E8E84-426E-40DD-AFC4-6F175D3DCCD1}">
              <a14:hiddenFill xmlns:a14="http://schemas.microsoft.com/office/drawing/2010/main">
                <a:solidFill>
                  <a:srgbClr val="FFFFFF"/>
                </a:solidFill>
              </a14:hiddenFill>
            </a:ext>
          </a:extLst>
        </p:spPr>
      </p:pic>
      <p:sp>
        <p:nvSpPr>
          <p:cNvPr id="26" name="Rectangle 25"/>
          <p:cNvSpPr/>
          <p:nvPr/>
        </p:nvSpPr>
        <p:spPr>
          <a:xfrm>
            <a:off x="180203" y="3685094"/>
            <a:ext cx="3275856" cy="369332"/>
          </a:xfrm>
          <a:prstGeom prst="rect">
            <a:avLst/>
          </a:prstGeom>
        </p:spPr>
        <p:txBody>
          <a:bodyPr wrap="square">
            <a:spAutoFit/>
          </a:bodyPr>
          <a:lstStyle/>
          <a:p>
            <a:r>
              <a:rPr lang="fr-FR" i="1" dirty="0">
                <a:solidFill>
                  <a:srgbClr val="002060"/>
                </a:solidFill>
              </a:rPr>
              <a:t>++ </a:t>
            </a:r>
            <a:r>
              <a:rPr lang="fr-FR" i="1" dirty="0" smtClean="0">
                <a:solidFill>
                  <a:srgbClr val="002060"/>
                </a:solidFill>
              </a:rPr>
              <a:t>sans enfant; Rennais</a:t>
            </a:r>
            <a:endParaRPr lang="fr-FR" i="1" dirty="0">
              <a:solidFill>
                <a:srgbClr val="002060"/>
              </a:solidFill>
            </a:endParaRPr>
          </a:p>
        </p:txBody>
      </p:sp>
      <p:sp>
        <p:nvSpPr>
          <p:cNvPr id="27" name="Rectangle 26"/>
          <p:cNvSpPr/>
          <p:nvPr/>
        </p:nvSpPr>
        <p:spPr>
          <a:xfrm>
            <a:off x="434367" y="5936502"/>
            <a:ext cx="3275856" cy="369332"/>
          </a:xfrm>
          <a:prstGeom prst="rect">
            <a:avLst/>
          </a:prstGeom>
        </p:spPr>
        <p:txBody>
          <a:bodyPr wrap="square">
            <a:spAutoFit/>
          </a:bodyPr>
          <a:lstStyle/>
          <a:p>
            <a:r>
              <a:rPr lang="fr-FR" i="1" dirty="0">
                <a:solidFill>
                  <a:srgbClr val="002060"/>
                </a:solidFill>
              </a:rPr>
              <a:t>++ </a:t>
            </a:r>
            <a:r>
              <a:rPr lang="fr-FR" i="1" dirty="0" smtClean="0">
                <a:solidFill>
                  <a:srgbClr val="002060"/>
                </a:solidFill>
              </a:rPr>
              <a:t>parents de jeunes enfants </a:t>
            </a:r>
            <a:endParaRPr lang="fr-FR" i="1" dirty="0">
              <a:solidFill>
                <a:srgbClr val="002060"/>
              </a:solidFill>
            </a:endParaRPr>
          </a:p>
        </p:txBody>
      </p:sp>
      <p:sp>
        <p:nvSpPr>
          <p:cNvPr id="32" name="Rectangle 31"/>
          <p:cNvSpPr/>
          <p:nvPr/>
        </p:nvSpPr>
        <p:spPr>
          <a:xfrm>
            <a:off x="7867836" y="3992055"/>
            <a:ext cx="1146538" cy="369332"/>
          </a:xfrm>
          <a:prstGeom prst="rect">
            <a:avLst/>
          </a:prstGeom>
        </p:spPr>
        <p:txBody>
          <a:bodyPr wrap="square">
            <a:spAutoFit/>
          </a:bodyPr>
          <a:lstStyle/>
          <a:p>
            <a:r>
              <a:rPr lang="fr-FR" i="1" dirty="0">
                <a:solidFill>
                  <a:srgbClr val="002060"/>
                </a:solidFill>
              </a:rPr>
              <a:t>++ </a:t>
            </a:r>
            <a:r>
              <a:rPr lang="fr-FR" i="1" dirty="0" smtClean="0">
                <a:solidFill>
                  <a:srgbClr val="002060"/>
                </a:solidFill>
              </a:rPr>
              <a:t>public</a:t>
            </a:r>
            <a:endParaRPr lang="fr-FR" i="1" dirty="0">
              <a:solidFill>
                <a:srgbClr val="002060"/>
              </a:solidFill>
            </a:endParaRPr>
          </a:p>
        </p:txBody>
      </p:sp>
    </p:spTree>
    <p:extLst>
      <p:ext uri="{BB962C8B-B14F-4D97-AF65-F5344CB8AC3E}">
        <p14:creationId xmlns:p14="http://schemas.microsoft.com/office/powerpoint/2010/main" val="26926899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1"/>
          <p:cNvSpPr txBox="1">
            <a:spLocks/>
          </p:cNvSpPr>
          <p:nvPr/>
        </p:nvSpPr>
        <p:spPr>
          <a:xfrm>
            <a:off x="457200" y="121196"/>
            <a:ext cx="8229600" cy="571500"/>
          </a:xfrm>
          <a:prstGeom prst="rect">
            <a:avLst/>
          </a:prstGeom>
        </p:spPr>
        <p:txBody>
          <a:bodyPr>
            <a:normAutofit/>
          </a:bodyPr>
          <a:lstStyle>
            <a:lvl1pPr algn="ctr" defTabSz="914400" rtl="0" eaLnBrk="1" latinLnBrk="0" hangingPunct="1">
              <a:spcBef>
                <a:spcPct val="0"/>
              </a:spcBef>
              <a:buNone/>
              <a:defRPr sz="4400" b="0" kern="1200">
                <a:solidFill>
                  <a:schemeClr val="tx1"/>
                </a:solidFill>
                <a:latin typeface="Carlito" panose="020F0502020204030204" pitchFamily="34" charset="0"/>
                <a:ea typeface="+mj-ea"/>
                <a:cs typeface="Carlito" panose="020F0502020204030204" pitchFamily="34" charset="0"/>
              </a:defRPr>
            </a:lvl1pPr>
          </a:lstStyle>
          <a:p>
            <a:pPr algn="l"/>
            <a:r>
              <a:rPr lang="fr-FR" sz="2800" b="1" dirty="0"/>
              <a:t>Perception du télétravail </a:t>
            </a:r>
            <a:r>
              <a:rPr lang="fr-FR" sz="2800" b="1" dirty="0" smtClean="0"/>
              <a:t>suite au confinement </a:t>
            </a:r>
            <a:endParaRPr lang="fr-FR" sz="2800" b="1" dirty="0"/>
          </a:p>
        </p:txBody>
      </p:sp>
      <p:sp>
        <p:nvSpPr>
          <p:cNvPr id="13" name="Rectangle 12"/>
          <p:cNvSpPr/>
          <p:nvPr/>
        </p:nvSpPr>
        <p:spPr>
          <a:xfrm>
            <a:off x="84809" y="887717"/>
            <a:ext cx="8974381" cy="954107"/>
          </a:xfrm>
          <a:prstGeom prst="rect">
            <a:avLst/>
          </a:prstGeom>
        </p:spPr>
        <p:txBody>
          <a:bodyPr wrap="square">
            <a:spAutoFit/>
          </a:bodyPr>
          <a:lstStyle/>
          <a:p>
            <a:r>
              <a:rPr lang="fr-FR" sz="2800" b="1" dirty="0" smtClean="0">
                <a:solidFill>
                  <a:srgbClr val="EDB057"/>
                </a:solidFill>
                <a:cs typeface="Calibri" panose="020F0502020204030204" pitchFamily="34" charset="0"/>
              </a:rPr>
              <a:t>Un impact favorable sur la vision du télétravail pour ¾ des</a:t>
            </a:r>
          </a:p>
          <a:p>
            <a:r>
              <a:rPr lang="fr-FR" sz="2800" b="1" dirty="0" smtClean="0">
                <a:solidFill>
                  <a:srgbClr val="EDB057"/>
                </a:solidFill>
                <a:cs typeface="Calibri" panose="020F0502020204030204" pitchFamily="34" charset="0"/>
              </a:rPr>
              <a:t>répondants</a:t>
            </a:r>
            <a:endParaRPr lang="fr-FR" sz="2800" b="1" kern="1200" dirty="0" smtClean="0">
              <a:solidFill>
                <a:srgbClr val="EDB057"/>
              </a:solidFill>
              <a:cs typeface="Calibri" panose="020F0502020204030204" pitchFamily="34" charset="0"/>
            </a:endParaRPr>
          </a:p>
        </p:txBody>
      </p:sp>
      <p:graphicFrame>
        <p:nvGraphicFramePr>
          <p:cNvPr id="11" name="Graphique 10"/>
          <p:cNvGraphicFramePr>
            <a:graphicFrameLocks/>
          </p:cNvGraphicFramePr>
          <p:nvPr>
            <p:extLst>
              <p:ext uri="{D42A27DB-BD31-4B8C-83A1-F6EECF244321}">
                <p14:modId xmlns:p14="http://schemas.microsoft.com/office/powerpoint/2010/main" val="4242441247"/>
              </p:ext>
            </p:extLst>
          </p:nvPr>
        </p:nvGraphicFramePr>
        <p:xfrm>
          <a:off x="416140" y="1916832"/>
          <a:ext cx="6030416" cy="425192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Graphique 9"/>
          <p:cNvGraphicFramePr>
            <a:graphicFrameLocks/>
          </p:cNvGraphicFramePr>
          <p:nvPr>
            <p:extLst>
              <p:ext uri="{D42A27DB-BD31-4B8C-83A1-F6EECF244321}">
                <p14:modId xmlns:p14="http://schemas.microsoft.com/office/powerpoint/2010/main" val="1500864059"/>
              </p:ext>
            </p:extLst>
          </p:nvPr>
        </p:nvGraphicFramePr>
        <p:xfrm>
          <a:off x="2040128" y="2403313"/>
          <a:ext cx="6559260" cy="4312997"/>
        </p:xfrm>
        <a:graphic>
          <a:graphicData uri="http://schemas.openxmlformats.org/drawingml/2006/chart">
            <c:chart xmlns:c="http://schemas.openxmlformats.org/drawingml/2006/chart" xmlns:r="http://schemas.openxmlformats.org/officeDocument/2006/relationships" r:id="rId4"/>
          </a:graphicData>
        </a:graphic>
      </p:graphicFrame>
      <p:pic>
        <p:nvPicPr>
          <p:cNvPr id="6148" name="Picture 4" descr="Attitude, happy, man, optimistic, person, positive ic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8878" y="2456892"/>
            <a:ext cx="1835246" cy="267200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7452320" y="1628800"/>
            <a:ext cx="1606870" cy="15490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p:cNvSpPr/>
          <p:nvPr/>
        </p:nvSpPr>
        <p:spPr>
          <a:xfrm>
            <a:off x="7164288" y="1628800"/>
            <a:ext cx="1894902" cy="16561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6" name="ZoneTexte 15"/>
          <p:cNvSpPr txBox="1"/>
          <p:nvPr/>
        </p:nvSpPr>
        <p:spPr>
          <a:xfrm>
            <a:off x="2290438" y="1563927"/>
            <a:ext cx="6768752" cy="830997"/>
          </a:xfrm>
          <a:prstGeom prst="rect">
            <a:avLst/>
          </a:prstGeom>
          <a:noFill/>
        </p:spPr>
        <p:txBody>
          <a:bodyPr wrap="square" rtlCol="0">
            <a:spAutoFit/>
          </a:bodyPr>
          <a:lstStyle/>
          <a:p>
            <a:r>
              <a:rPr lang="fr-FR" sz="2400" dirty="0" smtClean="0">
                <a:solidFill>
                  <a:srgbClr val="EDB057"/>
                </a:solidFill>
              </a:rPr>
              <a:t>… y compris pour les télétravailleurs expérimentés et ceux ayant dû s’occuper de leurs enfants</a:t>
            </a:r>
            <a:endParaRPr lang="fr-FR" sz="2400" dirty="0">
              <a:solidFill>
                <a:srgbClr val="EDB057"/>
              </a:solidFill>
            </a:endParaRPr>
          </a:p>
        </p:txBody>
      </p:sp>
    </p:spTree>
    <p:extLst>
      <p:ext uri="{BB962C8B-B14F-4D97-AF65-F5344CB8AC3E}">
        <p14:creationId xmlns:p14="http://schemas.microsoft.com/office/powerpoint/2010/main" val="35520340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5522" y="1392039"/>
            <a:ext cx="2556284" cy="2520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itre 1"/>
          <p:cNvSpPr txBox="1">
            <a:spLocks/>
          </p:cNvSpPr>
          <p:nvPr/>
        </p:nvSpPr>
        <p:spPr>
          <a:xfrm>
            <a:off x="457200" y="121196"/>
            <a:ext cx="8229600" cy="571500"/>
          </a:xfrm>
          <a:prstGeom prst="rect">
            <a:avLst/>
          </a:prstGeom>
        </p:spPr>
        <p:txBody>
          <a:bodyPr>
            <a:normAutofit/>
          </a:bodyPr>
          <a:lstStyle>
            <a:lvl1pPr algn="ctr" defTabSz="914400" rtl="0" eaLnBrk="1" latinLnBrk="0" hangingPunct="1">
              <a:spcBef>
                <a:spcPct val="0"/>
              </a:spcBef>
              <a:buNone/>
              <a:defRPr sz="4400" b="0" kern="1200">
                <a:solidFill>
                  <a:schemeClr val="tx1"/>
                </a:solidFill>
                <a:latin typeface="Carlito" panose="020F0502020204030204" pitchFamily="34" charset="0"/>
                <a:ea typeface="+mj-ea"/>
                <a:cs typeface="Carlito" panose="020F0502020204030204" pitchFamily="34" charset="0"/>
              </a:defRPr>
            </a:lvl1pPr>
          </a:lstStyle>
          <a:p>
            <a:pPr algn="l"/>
            <a:r>
              <a:rPr lang="fr-FR" sz="2800" b="1" dirty="0" smtClean="0"/>
              <a:t>Et Demain ? </a:t>
            </a:r>
            <a:r>
              <a:rPr lang="fr-FR" sz="2800" b="1" dirty="0">
                <a:cs typeface="Calibri" panose="020F0502020204030204" pitchFamily="34" charset="0"/>
              </a:rPr>
              <a:t>Une pratique qui va se développer </a:t>
            </a:r>
            <a:r>
              <a:rPr lang="fr-FR" sz="2800" b="1" dirty="0" smtClean="0">
                <a:cs typeface="Calibri" panose="020F0502020204030204" pitchFamily="34" charset="0"/>
              </a:rPr>
              <a:t> </a:t>
            </a:r>
            <a:r>
              <a:rPr lang="fr-FR" sz="2800" b="1" dirty="0" smtClean="0"/>
              <a:t>  </a:t>
            </a:r>
            <a:endParaRPr lang="fr-FR" sz="2800" b="1" dirty="0"/>
          </a:p>
        </p:txBody>
      </p:sp>
      <p:sp>
        <p:nvSpPr>
          <p:cNvPr id="13" name="Rectangle 12"/>
          <p:cNvSpPr/>
          <p:nvPr/>
        </p:nvSpPr>
        <p:spPr>
          <a:xfrm>
            <a:off x="466441" y="1068874"/>
            <a:ext cx="7128792" cy="646331"/>
          </a:xfrm>
          <a:prstGeom prst="rect">
            <a:avLst/>
          </a:prstGeom>
        </p:spPr>
        <p:txBody>
          <a:bodyPr wrap="square">
            <a:spAutoFit/>
          </a:bodyPr>
          <a:lstStyle/>
          <a:p>
            <a:r>
              <a:rPr lang="fr-FR" sz="3600" b="1" dirty="0" smtClean="0">
                <a:solidFill>
                  <a:srgbClr val="0AA3C6"/>
                </a:solidFill>
                <a:cs typeface="Calibri Light" panose="020F0302020204030204" pitchFamily="34" charset="0"/>
              </a:rPr>
              <a:t>88% </a:t>
            </a:r>
            <a:r>
              <a:rPr lang="fr-FR" sz="2800" b="1" dirty="0" smtClean="0">
                <a:solidFill>
                  <a:srgbClr val="0AA3C6"/>
                </a:solidFill>
                <a:cs typeface="Calibri Light" panose="020F0302020204030204" pitchFamily="34" charset="0"/>
              </a:rPr>
              <a:t>souhaitent télétravailler après la crise  </a:t>
            </a:r>
            <a:endParaRPr lang="fr-FR" sz="2800" b="1" dirty="0">
              <a:solidFill>
                <a:srgbClr val="0AA3C6"/>
              </a:solidFill>
              <a:cs typeface="Calibri Light" panose="020F0302020204030204" pitchFamily="34" charset="0"/>
            </a:endParaRPr>
          </a:p>
        </p:txBody>
      </p:sp>
      <p:sp>
        <p:nvSpPr>
          <p:cNvPr id="2" name="Rectangle 1"/>
          <p:cNvSpPr/>
          <p:nvPr/>
        </p:nvSpPr>
        <p:spPr>
          <a:xfrm>
            <a:off x="899592" y="2588209"/>
            <a:ext cx="5449851" cy="400110"/>
          </a:xfrm>
          <a:prstGeom prst="rect">
            <a:avLst/>
          </a:prstGeom>
        </p:spPr>
        <p:txBody>
          <a:bodyPr wrap="square">
            <a:spAutoFit/>
          </a:bodyPr>
          <a:lstStyle/>
          <a:p>
            <a:r>
              <a:rPr lang="fr-FR" sz="2000" b="1" dirty="0" smtClean="0"/>
              <a:t>	96%	            82%</a:t>
            </a:r>
            <a:endParaRPr lang="fr-FR" sz="2000" b="1" dirty="0"/>
          </a:p>
        </p:txBody>
      </p:sp>
      <p:graphicFrame>
        <p:nvGraphicFramePr>
          <p:cNvPr id="15" name="Graphique 14"/>
          <p:cNvGraphicFramePr>
            <a:graphicFrameLocks/>
          </p:cNvGraphicFramePr>
          <p:nvPr>
            <p:extLst>
              <p:ext uri="{D42A27DB-BD31-4B8C-83A1-F6EECF244321}">
                <p14:modId xmlns:p14="http://schemas.microsoft.com/office/powerpoint/2010/main" val="2476294382"/>
              </p:ext>
            </p:extLst>
          </p:nvPr>
        </p:nvGraphicFramePr>
        <p:xfrm>
          <a:off x="107504" y="3717032"/>
          <a:ext cx="7056784" cy="3140968"/>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p:cNvSpPr/>
          <p:nvPr/>
        </p:nvSpPr>
        <p:spPr>
          <a:xfrm>
            <a:off x="1187624" y="2988319"/>
            <a:ext cx="7807959" cy="954107"/>
          </a:xfrm>
          <a:prstGeom prst="rect">
            <a:avLst/>
          </a:prstGeom>
        </p:spPr>
        <p:txBody>
          <a:bodyPr wrap="square">
            <a:spAutoFit/>
          </a:bodyPr>
          <a:lstStyle/>
          <a:p>
            <a:r>
              <a:rPr lang="fr-FR" sz="2800" b="1" dirty="0" smtClean="0">
                <a:solidFill>
                  <a:srgbClr val="FFC000"/>
                </a:solidFill>
                <a:cs typeface="Calibri Light" panose="020F0302020204030204" pitchFamily="34" charset="0"/>
              </a:rPr>
              <a:t>Vers </a:t>
            </a:r>
            <a:r>
              <a:rPr lang="fr-FR" sz="2800" b="1" dirty="0">
                <a:solidFill>
                  <a:srgbClr val="FFC000"/>
                </a:solidFill>
                <a:cs typeface="Calibri Light" panose="020F0302020204030204" pitchFamily="34" charset="0"/>
              </a:rPr>
              <a:t>un </a:t>
            </a:r>
            <a:r>
              <a:rPr lang="fr-FR" sz="2800" b="1" dirty="0" smtClean="0">
                <a:solidFill>
                  <a:srgbClr val="FFC000"/>
                </a:solidFill>
                <a:cs typeface="Calibri Light" panose="020F0302020204030204" pitchFamily="34" charset="0"/>
              </a:rPr>
              <a:t>rééquilibrage </a:t>
            </a:r>
          </a:p>
          <a:p>
            <a:r>
              <a:rPr lang="fr-FR" sz="2800" b="1" dirty="0" smtClean="0">
                <a:solidFill>
                  <a:srgbClr val="FFC000"/>
                </a:solidFill>
                <a:cs typeface="Calibri Light" panose="020F0302020204030204" pitchFamily="34" charset="0"/>
              </a:rPr>
              <a:t>                   du profil des télétravailleurs ….</a:t>
            </a:r>
            <a:endParaRPr lang="fr-FR" sz="2800" b="1" dirty="0">
              <a:solidFill>
                <a:srgbClr val="FFC000"/>
              </a:solidFill>
              <a:cs typeface="Calibri Light" panose="020F0302020204030204" pitchFamily="34" charset="0"/>
            </a:endParaRPr>
          </a:p>
        </p:txBody>
      </p:sp>
      <p:sp>
        <p:nvSpPr>
          <p:cNvPr id="17" name="Rectangle 16"/>
          <p:cNvSpPr/>
          <p:nvPr/>
        </p:nvSpPr>
        <p:spPr>
          <a:xfrm>
            <a:off x="7281171" y="4380205"/>
            <a:ext cx="1862829" cy="2246769"/>
          </a:xfrm>
          <a:prstGeom prst="rect">
            <a:avLst/>
          </a:prstGeom>
        </p:spPr>
        <p:txBody>
          <a:bodyPr wrap="square">
            <a:spAutoFit/>
          </a:bodyPr>
          <a:lstStyle/>
          <a:p>
            <a:r>
              <a:rPr lang="fr-FR" sz="2000" b="1" dirty="0" smtClean="0"/>
              <a:t>…</a:t>
            </a:r>
          </a:p>
          <a:p>
            <a:r>
              <a:rPr lang="fr-FR" sz="2000" b="1" dirty="0" smtClean="0"/>
              <a:t>Plus de femmes, d’employés, d’agents publics et de non encadrants </a:t>
            </a:r>
            <a:endParaRPr lang="fr-FR" sz="2000" b="1" dirty="0"/>
          </a:p>
        </p:txBody>
      </p:sp>
      <p:sp>
        <p:nvSpPr>
          <p:cNvPr id="4" name="Flèche courbée vers la droite 3"/>
          <p:cNvSpPr/>
          <p:nvPr/>
        </p:nvSpPr>
        <p:spPr>
          <a:xfrm rot="20461697">
            <a:off x="455854" y="1987469"/>
            <a:ext cx="433151" cy="1329421"/>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cxnSp>
        <p:nvCxnSpPr>
          <p:cNvPr id="18" name="Connecteur droit 17"/>
          <p:cNvCxnSpPr/>
          <p:nvPr/>
        </p:nvCxnSpPr>
        <p:spPr>
          <a:xfrm>
            <a:off x="539552" y="4077072"/>
            <a:ext cx="6552728"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19" name="ZoneTexte 18"/>
          <p:cNvSpPr txBox="1"/>
          <p:nvPr/>
        </p:nvSpPr>
        <p:spPr>
          <a:xfrm>
            <a:off x="7092280" y="3892406"/>
            <a:ext cx="583814" cy="369332"/>
          </a:xfrm>
          <a:prstGeom prst="rect">
            <a:avLst/>
          </a:prstGeom>
          <a:noFill/>
        </p:spPr>
        <p:txBody>
          <a:bodyPr wrap="none" rtlCol="0">
            <a:spAutoFit/>
          </a:bodyPr>
          <a:lstStyle/>
          <a:p>
            <a:r>
              <a:rPr lang="fr-FR" b="1" dirty="0" smtClean="0">
                <a:solidFill>
                  <a:srgbClr val="FFC000"/>
                </a:solidFill>
              </a:rPr>
              <a:t>89%</a:t>
            </a:r>
            <a:endParaRPr lang="fr-FR" b="1" dirty="0">
              <a:solidFill>
                <a:srgbClr val="FFC000"/>
              </a:solidFill>
            </a:endParaRPr>
          </a:p>
        </p:txBody>
      </p:sp>
      <p:cxnSp>
        <p:nvCxnSpPr>
          <p:cNvPr id="21" name="Connecteur droit 20"/>
          <p:cNvCxnSpPr/>
          <p:nvPr/>
        </p:nvCxnSpPr>
        <p:spPr>
          <a:xfrm flipV="1">
            <a:off x="457200" y="4797152"/>
            <a:ext cx="842405" cy="216024"/>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Connecteur droit 21"/>
          <p:cNvCxnSpPr/>
          <p:nvPr/>
        </p:nvCxnSpPr>
        <p:spPr>
          <a:xfrm>
            <a:off x="5508104" y="4797152"/>
            <a:ext cx="842405" cy="375523"/>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Connecteur droit 22"/>
          <p:cNvCxnSpPr/>
          <p:nvPr/>
        </p:nvCxnSpPr>
        <p:spPr>
          <a:xfrm>
            <a:off x="3815916" y="4797152"/>
            <a:ext cx="900100" cy="216024"/>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Connecteur droit 23"/>
          <p:cNvCxnSpPr/>
          <p:nvPr/>
        </p:nvCxnSpPr>
        <p:spPr>
          <a:xfrm flipV="1">
            <a:off x="2113509" y="4905164"/>
            <a:ext cx="842405" cy="108012"/>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pic>
        <p:nvPicPr>
          <p:cNvPr id="31" name="Image 30"/>
          <p:cNvPicPr/>
          <p:nvPr/>
        </p:nvPicPr>
        <p:blipFill>
          <a:blip r:embed="rId5"/>
          <a:stretch>
            <a:fillRect/>
          </a:stretch>
        </p:blipFill>
        <p:spPr>
          <a:xfrm>
            <a:off x="1603763" y="1624292"/>
            <a:ext cx="1019492" cy="963917"/>
          </a:xfrm>
          <a:prstGeom prst="rect">
            <a:avLst/>
          </a:prstGeom>
        </p:spPr>
      </p:pic>
      <p:pic>
        <p:nvPicPr>
          <p:cNvPr id="32" name="Image 31"/>
          <p:cNvPicPr/>
          <p:nvPr/>
        </p:nvPicPr>
        <p:blipFill>
          <a:blip r:embed="rId6"/>
          <a:stretch>
            <a:fillRect/>
          </a:stretch>
        </p:blipFill>
        <p:spPr>
          <a:xfrm>
            <a:off x="3305058" y="1624292"/>
            <a:ext cx="960908" cy="1021010"/>
          </a:xfrm>
          <a:prstGeom prst="rect">
            <a:avLst/>
          </a:prstGeom>
        </p:spPr>
      </p:pic>
    </p:spTree>
    <p:extLst>
      <p:ext uri="{BB962C8B-B14F-4D97-AF65-F5344CB8AC3E}">
        <p14:creationId xmlns:p14="http://schemas.microsoft.com/office/powerpoint/2010/main" val="39585596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Imag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413380"/>
            <a:ext cx="1811331" cy="5413528"/>
          </a:xfrm>
          <a:prstGeom prst="rect">
            <a:avLst/>
          </a:prstGeom>
        </p:spPr>
      </p:pic>
      <p:pic>
        <p:nvPicPr>
          <p:cNvPr id="14" name="Imag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13119" y="3087626"/>
            <a:ext cx="2422839" cy="2903908"/>
          </a:xfrm>
          <a:prstGeom prst="rect">
            <a:avLst/>
          </a:prstGeom>
        </p:spPr>
      </p:pic>
      <p:sp>
        <p:nvSpPr>
          <p:cNvPr id="12" name="Rectangle 11"/>
          <p:cNvSpPr/>
          <p:nvPr/>
        </p:nvSpPr>
        <p:spPr>
          <a:xfrm>
            <a:off x="-180529" y="3005640"/>
            <a:ext cx="9144001" cy="830997"/>
          </a:xfrm>
          <a:prstGeom prst="rect">
            <a:avLst/>
          </a:prstGeom>
        </p:spPr>
        <p:txBody>
          <a:bodyPr wrap="square">
            <a:spAutoFit/>
          </a:bodyPr>
          <a:lstStyle/>
          <a:p>
            <a:pPr algn="ctr"/>
            <a:r>
              <a:rPr lang="fr-FR" sz="2400" b="1" dirty="0" smtClean="0">
                <a:latin typeface="Carlito" panose="020F0502020204030204" pitchFamily="34" charset="0"/>
                <a:cs typeface="Carlito" panose="020F0502020204030204" pitchFamily="34" charset="0"/>
              </a:rPr>
              <a:t>Restitution des résultats de l’enquête</a:t>
            </a:r>
          </a:p>
          <a:p>
            <a:pPr algn="ctr"/>
            <a:r>
              <a:rPr lang="fr-FR" sz="2400" b="1" dirty="0" smtClean="0">
                <a:latin typeface="Carlito" panose="020F0502020204030204" pitchFamily="34" charset="0"/>
                <a:cs typeface="Carlito" panose="020F0502020204030204" pitchFamily="34" charset="0"/>
              </a:rPr>
              <a:t>GT Télétravail et </a:t>
            </a:r>
            <a:r>
              <a:rPr lang="fr-FR" sz="2400" b="1" dirty="0" err="1" smtClean="0">
                <a:latin typeface="Carlito" panose="020F0502020204030204" pitchFamily="34" charset="0"/>
                <a:cs typeface="Carlito" panose="020F0502020204030204" pitchFamily="34" charset="0"/>
              </a:rPr>
              <a:t>Coworking</a:t>
            </a:r>
            <a:r>
              <a:rPr lang="fr-FR" sz="2400" b="1" dirty="0" smtClean="0">
                <a:latin typeface="Carlito" panose="020F0502020204030204" pitchFamily="34" charset="0"/>
                <a:cs typeface="Carlito" panose="020F0502020204030204" pitchFamily="34" charset="0"/>
              </a:rPr>
              <a:t>, 25/06/2020</a:t>
            </a:r>
          </a:p>
        </p:txBody>
      </p:sp>
      <p:pic>
        <p:nvPicPr>
          <p:cNvPr id="18" name="Imag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5829493"/>
            <a:ext cx="9144000" cy="1032582"/>
          </a:xfrm>
          <a:prstGeom prst="rect">
            <a:avLst/>
          </a:prstGeom>
        </p:spPr>
      </p:pic>
      <p:pic>
        <p:nvPicPr>
          <p:cNvPr id="2" name="Imag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99061" y="3861048"/>
            <a:ext cx="1945878" cy="1945878"/>
          </a:xfrm>
          <a:prstGeom prst="rect">
            <a:avLst/>
          </a:prstGeom>
        </p:spPr>
      </p:pic>
      <p:sp>
        <p:nvSpPr>
          <p:cNvPr id="10" name="ZoneTexte 9"/>
          <p:cNvSpPr txBox="1"/>
          <p:nvPr/>
        </p:nvSpPr>
        <p:spPr>
          <a:xfrm>
            <a:off x="202760" y="1700808"/>
            <a:ext cx="8964486" cy="1200329"/>
          </a:xfrm>
          <a:prstGeom prst="rect">
            <a:avLst/>
          </a:prstGeom>
          <a:noFill/>
        </p:spPr>
        <p:txBody>
          <a:bodyPr wrap="square" rtlCol="0">
            <a:spAutoFit/>
          </a:bodyPr>
          <a:lstStyle/>
          <a:p>
            <a:pPr algn="ctr"/>
            <a:r>
              <a:rPr lang="fr-FR" sz="3600" b="1" dirty="0" smtClean="0">
                <a:solidFill>
                  <a:srgbClr val="0AA3C6"/>
                </a:solidFill>
              </a:rPr>
              <a:t>Télétravail </a:t>
            </a:r>
          </a:p>
          <a:p>
            <a:pPr algn="ctr"/>
            <a:r>
              <a:rPr lang="fr-FR" sz="3600" b="1" dirty="0" smtClean="0">
                <a:solidFill>
                  <a:srgbClr val="0AA3C6"/>
                </a:solidFill>
              </a:rPr>
              <a:t>en </a:t>
            </a:r>
            <a:r>
              <a:rPr lang="fr-FR" sz="3600" b="1" dirty="0">
                <a:solidFill>
                  <a:srgbClr val="0AA3C6"/>
                </a:solidFill>
              </a:rPr>
              <a:t>période de confinement, et ensuite ? </a:t>
            </a:r>
          </a:p>
        </p:txBody>
      </p:sp>
    </p:spTree>
    <p:extLst>
      <p:ext uri="{BB962C8B-B14F-4D97-AF65-F5344CB8AC3E}">
        <p14:creationId xmlns:p14="http://schemas.microsoft.com/office/powerpoint/2010/main" val="5728101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148063" y="737816"/>
            <a:ext cx="8686211" cy="1077218"/>
          </a:xfrm>
          <a:prstGeom prst="rect">
            <a:avLst/>
          </a:prstGeom>
        </p:spPr>
        <p:txBody>
          <a:bodyPr wrap="square">
            <a:spAutoFit/>
          </a:bodyPr>
          <a:lstStyle/>
          <a:p>
            <a:r>
              <a:rPr lang="fr-FR" sz="3200" b="1" dirty="0" smtClean="0">
                <a:solidFill>
                  <a:srgbClr val="0AA3C6"/>
                </a:solidFill>
                <a:cs typeface="Calibri Light" panose="020F0302020204030204" pitchFamily="34" charset="0"/>
              </a:rPr>
              <a:t>Vers un télétravail plus régulier </a:t>
            </a:r>
          </a:p>
          <a:p>
            <a:r>
              <a:rPr lang="fr-FR" sz="3200" b="1" dirty="0" smtClean="0">
                <a:solidFill>
                  <a:srgbClr val="0AA3C6"/>
                </a:solidFill>
                <a:cs typeface="Calibri Light" panose="020F0302020204030204" pitchFamily="34" charset="0"/>
              </a:rPr>
              <a:t>et plus fréquent</a:t>
            </a:r>
            <a:endParaRPr lang="fr-FR" sz="3200" b="1" dirty="0">
              <a:solidFill>
                <a:srgbClr val="0AA3C6"/>
              </a:solidFill>
              <a:cs typeface="Calibri Light" panose="020F0302020204030204" pitchFamily="34" charset="0"/>
            </a:endParaRPr>
          </a:p>
        </p:txBody>
      </p:sp>
      <p:graphicFrame>
        <p:nvGraphicFramePr>
          <p:cNvPr id="6" name="Graphique 5"/>
          <p:cNvGraphicFramePr>
            <a:graphicFrameLocks/>
          </p:cNvGraphicFramePr>
          <p:nvPr>
            <p:extLst>
              <p:ext uri="{D42A27DB-BD31-4B8C-83A1-F6EECF244321}">
                <p14:modId xmlns:p14="http://schemas.microsoft.com/office/powerpoint/2010/main" val="679365887"/>
              </p:ext>
            </p:extLst>
          </p:nvPr>
        </p:nvGraphicFramePr>
        <p:xfrm>
          <a:off x="899592" y="1623175"/>
          <a:ext cx="5112568" cy="2865228"/>
        </p:xfrm>
        <a:graphic>
          <a:graphicData uri="http://schemas.openxmlformats.org/drawingml/2006/chart">
            <c:chart xmlns:c="http://schemas.openxmlformats.org/drawingml/2006/chart" xmlns:r="http://schemas.openxmlformats.org/officeDocument/2006/relationships" r:id="rId3"/>
          </a:graphicData>
        </a:graphic>
      </p:graphicFrame>
      <p:sp>
        <p:nvSpPr>
          <p:cNvPr id="9" name="ZoneTexte 8"/>
          <p:cNvSpPr txBox="1"/>
          <p:nvPr/>
        </p:nvSpPr>
        <p:spPr>
          <a:xfrm>
            <a:off x="4572000" y="4427820"/>
            <a:ext cx="4572000" cy="369332"/>
          </a:xfrm>
          <a:prstGeom prst="rect">
            <a:avLst/>
          </a:prstGeom>
          <a:noFill/>
        </p:spPr>
        <p:txBody>
          <a:bodyPr wrap="square" rtlCol="0">
            <a:spAutoFit/>
          </a:bodyPr>
          <a:lstStyle/>
          <a:p>
            <a:r>
              <a:rPr lang="fr-FR" b="1" dirty="0" smtClean="0"/>
              <a:t>jour fixe : fin du modèle unique du 1j/semaine</a:t>
            </a:r>
            <a:endParaRPr lang="fr-FR" b="1" dirty="0"/>
          </a:p>
        </p:txBody>
      </p:sp>
      <p:graphicFrame>
        <p:nvGraphicFramePr>
          <p:cNvPr id="15" name="Graphique 14"/>
          <p:cNvGraphicFramePr>
            <a:graphicFrameLocks/>
          </p:cNvGraphicFramePr>
          <p:nvPr>
            <p:extLst>
              <p:ext uri="{D42A27DB-BD31-4B8C-83A1-F6EECF244321}">
                <p14:modId xmlns:p14="http://schemas.microsoft.com/office/powerpoint/2010/main" val="3557424252"/>
              </p:ext>
            </p:extLst>
          </p:nvPr>
        </p:nvGraphicFramePr>
        <p:xfrm>
          <a:off x="-28813" y="4684977"/>
          <a:ext cx="4168765" cy="22485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Graphique 15"/>
          <p:cNvGraphicFramePr>
            <a:graphicFrameLocks/>
          </p:cNvGraphicFramePr>
          <p:nvPr>
            <p:extLst>
              <p:ext uri="{D42A27DB-BD31-4B8C-83A1-F6EECF244321}">
                <p14:modId xmlns:p14="http://schemas.microsoft.com/office/powerpoint/2010/main" val="2709283110"/>
              </p:ext>
            </p:extLst>
          </p:nvPr>
        </p:nvGraphicFramePr>
        <p:xfrm>
          <a:off x="4563875" y="4718800"/>
          <a:ext cx="3960440" cy="2211145"/>
        </p:xfrm>
        <a:graphic>
          <a:graphicData uri="http://schemas.openxmlformats.org/drawingml/2006/chart">
            <c:chart xmlns:c="http://schemas.openxmlformats.org/drawingml/2006/chart" xmlns:r="http://schemas.openxmlformats.org/officeDocument/2006/relationships" r:id="rId5"/>
          </a:graphicData>
        </a:graphic>
      </p:graphicFrame>
      <p:sp>
        <p:nvSpPr>
          <p:cNvPr id="19" name="Ellipse 18"/>
          <p:cNvSpPr/>
          <p:nvPr/>
        </p:nvSpPr>
        <p:spPr>
          <a:xfrm>
            <a:off x="4968044" y="5229200"/>
            <a:ext cx="648072" cy="43204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fr-FR"/>
          </a:p>
        </p:txBody>
      </p:sp>
      <p:sp>
        <p:nvSpPr>
          <p:cNvPr id="12" name="Rectangle 11"/>
          <p:cNvSpPr/>
          <p:nvPr/>
        </p:nvSpPr>
        <p:spPr>
          <a:xfrm>
            <a:off x="148066" y="4355812"/>
            <a:ext cx="2952792" cy="369332"/>
          </a:xfrm>
          <a:prstGeom prst="rect">
            <a:avLst/>
          </a:prstGeom>
        </p:spPr>
        <p:txBody>
          <a:bodyPr wrap="square">
            <a:spAutoFit/>
          </a:bodyPr>
          <a:lstStyle/>
          <a:p>
            <a:pPr lvl="0"/>
            <a:r>
              <a:rPr lang="fr-FR" b="1" dirty="0"/>
              <a:t>forfait </a:t>
            </a:r>
            <a:r>
              <a:rPr lang="fr-FR" b="1" dirty="0" smtClean="0"/>
              <a:t> : entre 3 et 5 j/mois </a:t>
            </a:r>
            <a:endParaRPr lang="fr-FR" b="1" dirty="0"/>
          </a:p>
        </p:txBody>
      </p:sp>
      <p:sp>
        <p:nvSpPr>
          <p:cNvPr id="34" name="Flèche à angle droit 33"/>
          <p:cNvSpPr/>
          <p:nvPr/>
        </p:nvSpPr>
        <p:spPr>
          <a:xfrm rot="5400000" flipV="1">
            <a:off x="2821061" y="4520420"/>
            <a:ext cx="347437" cy="350826"/>
          </a:xfrm>
          <a:prstGeom prst="bentUp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ZoneTexte 34"/>
          <p:cNvSpPr txBox="1"/>
          <p:nvPr/>
        </p:nvSpPr>
        <p:spPr>
          <a:xfrm>
            <a:off x="6360988" y="2594124"/>
            <a:ext cx="2664296" cy="923330"/>
          </a:xfrm>
          <a:prstGeom prst="rect">
            <a:avLst/>
          </a:prstGeom>
          <a:noFill/>
          <a:ln>
            <a:noFill/>
          </a:ln>
        </p:spPr>
        <p:txBody>
          <a:bodyPr wrap="square" rtlCol="0">
            <a:spAutoFit/>
          </a:bodyPr>
          <a:lstStyle/>
          <a:p>
            <a:pPr algn="ctr"/>
            <a:r>
              <a:rPr lang="fr-FR" b="1" dirty="0" smtClean="0"/>
              <a:t>Demain, en moyenne, volonté de télétravailler </a:t>
            </a:r>
          </a:p>
          <a:p>
            <a:pPr algn="ctr"/>
            <a:r>
              <a:rPr lang="fr-FR" b="1" dirty="0" smtClean="0"/>
              <a:t>2 j/semaine ou 6j/mois </a:t>
            </a:r>
            <a:endParaRPr lang="fr-FR" b="1" dirty="0"/>
          </a:p>
        </p:txBody>
      </p:sp>
      <p:sp>
        <p:nvSpPr>
          <p:cNvPr id="36" name="ZoneTexte 35"/>
          <p:cNvSpPr txBox="1"/>
          <p:nvPr/>
        </p:nvSpPr>
        <p:spPr>
          <a:xfrm>
            <a:off x="6376539" y="1242105"/>
            <a:ext cx="2462076" cy="923330"/>
          </a:xfrm>
          <a:prstGeom prst="rect">
            <a:avLst/>
          </a:prstGeom>
          <a:noFill/>
          <a:ln>
            <a:noFill/>
          </a:ln>
        </p:spPr>
        <p:txBody>
          <a:bodyPr wrap="square" rtlCol="0">
            <a:spAutoFit/>
          </a:bodyPr>
          <a:lstStyle/>
          <a:p>
            <a:pPr algn="ctr"/>
            <a:r>
              <a:rPr lang="fr-FR" b="1" dirty="0" smtClean="0"/>
              <a:t>Avant : en moyenne, </a:t>
            </a:r>
          </a:p>
          <a:p>
            <a:pPr algn="ctr"/>
            <a:r>
              <a:rPr lang="fr-FR" b="1" dirty="0" smtClean="0"/>
              <a:t>1 j/ semaine ou 5j/mois de télétravail</a:t>
            </a:r>
            <a:endParaRPr lang="fr-FR" b="1" dirty="0"/>
          </a:p>
        </p:txBody>
      </p:sp>
      <p:sp>
        <p:nvSpPr>
          <p:cNvPr id="37" name="Flèche vers le bas 36"/>
          <p:cNvSpPr/>
          <p:nvPr/>
        </p:nvSpPr>
        <p:spPr>
          <a:xfrm>
            <a:off x="7409555" y="2220917"/>
            <a:ext cx="396044" cy="415995"/>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40" name="Connecteur droit 39"/>
          <p:cNvCxnSpPr/>
          <p:nvPr/>
        </p:nvCxnSpPr>
        <p:spPr>
          <a:xfrm>
            <a:off x="6276285" y="1193499"/>
            <a:ext cx="16272" cy="3028645"/>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1" name="Connecteur droit 40"/>
          <p:cNvCxnSpPr/>
          <p:nvPr/>
        </p:nvCxnSpPr>
        <p:spPr>
          <a:xfrm>
            <a:off x="6258525" y="1196752"/>
            <a:ext cx="2439888" cy="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pic>
        <p:nvPicPr>
          <p:cNvPr id="44" name="Image 4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49584" y="1508576"/>
            <a:ext cx="781056" cy="623892"/>
          </a:xfrm>
          <a:prstGeom prst="rect">
            <a:avLst/>
          </a:prstGeom>
        </p:spPr>
      </p:pic>
      <p:sp>
        <p:nvSpPr>
          <p:cNvPr id="45" name="Flèche à angle droit 44"/>
          <p:cNvSpPr/>
          <p:nvPr/>
        </p:nvSpPr>
        <p:spPr>
          <a:xfrm rot="5400000">
            <a:off x="3975031" y="4538539"/>
            <a:ext cx="347437" cy="305628"/>
          </a:xfrm>
          <a:prstGeom prst="bentUp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Titre 1"/>
          <p:cNvSpPr txBox="1">
            <a:spLocks/>
          </p:cNvSpPr>
          <p:nvPr/>
        </p:nvSpPr>
        <p:spPr>
          <a:xfrm>
            <a:off x="457200" y="121196"/>
            <a:ext cx="8229600" cy="571500"/>
          </a:xfrm>
          <a:prstGeom prst="rect">
            <a:avLst/>
          </a:prstGeom>
        </p:spPr>
        <p:txBody>
          <a:bodyPr>
            <a:normAutofit/>
          </a:bodyPr>
          <a:lstStyle>
            <a:lvl1pPr algn="ctr" defTabSz="914400" rtl="0" eaLnBrk="1" latinLnBrk="0" hangingPunct="1">
              <a:spcBef>
                <a:spcPct val="0"/>
              </a:spcBef>
              <a:buNone/>
              <a:defRPr sz="4400" b="0" kern="1200">
                <a:solidFill>
                  <a:schemeClr val="tx1"/>
                </a:solidFill>
                <a:latin typeface="Carlito" panose="020F0502020204030204" pitchFamily="34" charset="0"/>
                <a:ea typeface="+mj-ea"/>
                <a:cs typeface="Carlito" panose="020F0502020204030204" pitchFamily="34" charset="0"/>
              </a:defRPr>
            </a:lvl1pPr>
          </a:lstStyle>
          <a:p>
            <a:pPr algn="l"/>
            <a:r>
              <a:rPr lang="fr-FR" sz="2800" b="1" dirty="0" smtClean="0"/>
              <a:t>Et Demain ? </a:t>
            </a:r>
            <a:r>
              <a:rPr lang="fr-FR" sz="2800" b="1" dirty="0">
                <a:cs typeface="Calibri" panose="020F0502020204030204" pitchFamily="34" charset="0"/>
              </a:rPr>
              <a:t>Une pratique qui va se développer </a:t>
            </a:r>
            <a:r>
              <a:rPr lang="fr-FR" sz="2800" b="1" dirty="0" smtClean="0">
                <a:cs typeface="Calibri" panose="020F0502020204030204" pitchFamily="34" charset="0"/>
              </a:rPr>
              <a:t> </a:t>
            </a:r>
            <a:r>
              <a:rPr lang="fr-FR" sz="2800" b="1" dirty="0" smtClean="0"/>
              <a:t>  </a:t>
            </a:r>
            <a:endParaRPr lang="fr-FR" sz="2800" b="1" dirty="0"/>
          </a:p>
        </p:txBody>
      </p:sp>
      <p:sp>
        <p:nvSpPr>
          <p:cNvPr id="4" name="ZoneTexte 3"/>
          <p:cNvSpPr txBox="1"/>
          <p:nvPr/>
        </p:nvSpPr>
        <p:spPr>
          <a:xfrm>
            <a:off x="6516216" y="3724419"/>
            <a:ext cx="2509068" cy="646331"/>
          </a:xfrm>
          <a:prstGeom prst="rect">
            <a:avLst/>
          </a:prstGeom>
          <a:solidFill>
            <a:srgbClr val="EDB057"/>
          </a:solidFill>
          <a:ln>
            <a:solidFill>
              <a:schemeClr val="tx1"/>
            </a:solidFill>
          </a:ln>
        </p:spPr>
        <p:txBody>
          <a:bodyPr wrap="square" rtlCol="0">
            <a:spAutoFit/>
          </a:bodyPr>
          <a:lstStyle/>
          <a:p>
            <a:pPr algn="ctr"/>
            <a:r>
              <a:rPr lang="fr-FR" b="1" dirty="0" smtClean="0"/>
              <a:t>Pas de volonté de télétravail à temps plein</a:t>
            </a:r>
            <a:endParaRPr lang="fr-FR" b="1" dirty="0"/>
          </a:p>
        </p:txBody>
      </p:sp>
    </p:spTree>
    <p:extLst>
      <p:ext uri="{BB962C8B-B14F-4D97-AF65-F5344CB8AC3E}">
        <p14:creationId xmlns:p14="http://schemas.microsoft.com/office/powerpoint/2010/main" val="38799590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 12"/>
          <p:cNvPicPr/>
          <p:nvPr/>
        </p:nvPicPr>
        <p:blipFill>
          <a:blip r:embed="rId3"/>
          <a:stretch>
            <a:fillRect/>
          </a:stretch>
        </p:blipFill>
        <p:spPr>
          <a:xfrm>
            <a:off x="579377" y="1470643"/>
            <a:ext cx="840168" cy="940578"/>
          </a:xfrm>
          <a:prstGeom prst="rect">
            <a:avLst/>
          </a:prstGeom>
        </p:spPr>
      </p:pic>
      <p:sp>
        <p:nvSpPr>
          <p:cNvPr id="8" name="Titre 1"/>
          <p:cNvSpPr txBox="1">
            <a:spLocks/>
          </p:cNvSpPr>
          <p:nvPr/>
        </p:nvSpPr>
        <p:spPr>
          <a:xfrm>
            <a:off x="258221" y="271066"/>
            <a:ext cx="9324528" cy="571500"/>
          </a:xfrm>
          <a:prstGeom prst="rect">
            <a:avLst/>
          </a:prstGeom>
        </p:spPr>
        <p:txBody>
          <a:bodyPr>
            <a:noAutofit/>
          </a:bodyPr>
          <a:lstStyle>
            <a:lvl1pPr algn="ctr" defTabSz="914400" rtl="0" eaLnBrk="1" latinLnBrk="0" hangingPunct="1">
              <a:spcBef>
                <a:spcPct val="0"/>
              </a:spcBef>
              <a:buNone/>
              <a:defRPr sz="4400" b="0" kern="1200">
                <a:solidFill>
                  <a:schemeClr val="tx1"/>
                </a:solidFill>
                <a:latin typeface="Carlito" panose="020F0502020204030204" pitchFamily="34" charset="0"/>
                <a:ea typeface="+mj-ea"/>
                <a:cs typeface="Carlito" panose="020F0502020204030204" pitchFamily="34" charset="0"/>
              </a:defRPr>
            </a:lvl1pPr>
          </a:lstStyle>
          <a:p>
            <a:pPr algn="l"/>
            <a:r>
              <a:rPr lang="fr-FR" sz="2800" b="1" dirty="0" smtClean="0"/>
              <a:t>Et Demain ? </a:t>
            </a:r>
            <a:r>
              <a:rPr lang="fr-FR" sz="2800" b="1" dirty="0" smtClean="0">
                <a:cs typeface="Calibri" panose="020F0502020204030204" pitchFamily="34" charset="0"/>
              </a:rPr>
              <a:t>Et les non télétravailleurs convaincus ?</a:t>
            </a:r>
            <a:r>
              <a:rPr lang="fr-FR" sz="2800" b="1" dirty="0" smtClean="0">
                <a:solidFill>
                  <a:prstClr val="black"/>
                </a:solidFill>
                <a:cs typeface="Calibri" panose="020F0502020204030204" pitchFamily="34" charset="0"/>
              </a:rPr>
              <a:t> </a:t>
            </a:r>
            <a:endParaRPr lang="fr-FR" sz="2800" b="1" dirty="0">
              <a:solidFill>
                <a:prstClr val="black"/>
              </a:solidFill>
            </a:endParaRPr>
          </a:p>
        </p:txBody>
      </p:sp>
      <p:pic>
        <p:nvPicPr>
          <p:cNvPr id="17" name="Imag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4560" y="5962240"/>
            <a:ext cx="781056" cy="623892"/>
          </a:xfrm>
          <a:prstGeom prst="rect">
            <a:avLst/>
          </a:prstGeom>
        </p:spPr>
      </p:pic>
      <p:sp>
        <p:nvSpPr>
          <p:cNvPr id="18" name="ZoneTexte 17"/>
          <p:cNvSpPr txBox="1"/>
          <p:nvPr/>
        </p:nvSpPr>
        <p:spPr>
          <a:xfrm>
            <a:off x="1193594" y="5951021"/>
            <a:ext cx="7770894" cy="646331"/>
          </a:xfrm>
          <a:prstGeom prst="rect">
            <a:avLst/>
          </a:prstGeom>
          <a:noFill/>
        </p:spPr>
        <p:txBody>
          <a:bodyPr wrap="square" rtlCol="0">
            <a:spAutoFit/>
          </a:bodyPr>
          <a:lstStyle/>
          <a:p>
            <a:r>
              <a:rPr lang="fr-FR" i="1" dirty="0" smtClean="0"/>
              <a:t>Ils sont + nombreux à se sentir moins efficaces, ils expriment moins de gain sur les transports, sur l’organisation et les relations sociales, + de difficulté à s’organiser</a:t>
            </a:r>
            <a:endParaRPr lang="fr-FR" i="1" dirty="0"/>
          </a:p>
        </p:txBody>
      </p:sp>
      <p:cxnSp>
        <p:nvCxnSpPr>
          <p:cNvPr id="20" name="Connecteur droit 19"/>
          <p:cNvCxnSpPr/>
          <p:nvPr/>
        </p:nvCxnSpPr>
        <p:spPr>
          <a:xfrm>
            <a:off x="1106108" y="5962240"/>
            <a:ext cx="2954708"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2" name="Connecteur droit 21"/>
          <p:cNvCxnSpPr/>
          <p:nvPr/>
        </p:nvCxnSpPr>
        <p:spPr>
          <a:xfrm>
            <a:off x="1106108" y="5951021"/>
            <a:ext cx="9508" cy="646331"/>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355461" y="842566"/>
            <a:ext cx="7993991" cy="646331"/>
          </a:xfrm>
          <a:prstGeom prst="rect">
            <a:avLst/>
          </a:prstGeom>
        </p:spPr>
        <p:txBody>
          <a:bodyPr wrap="square">
            <a:spAutoFit/>
          </a:bodyPr>
          <a:lstStyle/>
          <a:p>
            <a:r>
              <a:rPr lang="fr-FR" sz="3600" b="1" dirty="0" smtClean="0">
                <a:solidFill>
                  <a:srgbClr val="0AA3C6"/>
                </a:solidFill>
                <a:cs typeface="Calibri Light" panose="020F0302020204030204" pitchFamily="34" charset="0"/>
              </a:rPr>
              <a:t>12% </a:t>
            </a:r>
            <a:r>
              <a:rPr lang="fr-FR" sz="2800" b="1" dirty="0">
                <a:solidFill>
                  <a:srgbClr val="0AA3C6"/>
                </a:solidFill>
                <a:cs typeface="Calibri Light" panose="020F0302020204030204" pitchFamily="34" charset="0"/>
              </a:rPr>
              <a:t>ne </a:t>
            </a:r>
            <a:r>
              <a:rPr lang="fr-FR" sz="2800" b="1" dirty="0" smtClean="0">
                <a:solidFill>
                  <a:srgbClr val="0AA3C6"/>
                </a:solidFill>
                <a:cs typeface="Calibri Light" panose="020F0302020204030204" pitchFamily="34" charset="0"/>
              </a:rPr>
              <a:t>souhaitent pas </a:t>
            </a:r>
            <a:r>
              <a:rPr lang="fr-FR" sz="2800" b="1" dirty="0" err="1" smtClean="0">
                <a:solidFill>
                  <a:srgbClr val="0AA3C6"/>
                </a:solidFill>
                <a:cs typeface="Calibri Light" panose="020F0302020204030204" pitchFamily="34" charset="0"/>
              </a:rPr>
              <a:t>télétravailler</a:t>
            </a:r>
            <a:r>
              <a:rPr lang="fr-FR" sz="2800" b="1" dirty="0" smtClean="0">
                <a:solidFill>
                  <a:srgbClr val="0AA3C6"/>
                </a:solidFill>
                <a:cs typeface="Calibri Light" panose="020F0302020204030204" pitchFamily="34" charset="0"/>
              </a:rPr>
              <a:t> après la crise  </a:t>
            </a:r>
            <a:endParaRPr lang="fr-FR" sz="2800" b="1" dirty="0">
              <a:solidFill>
                <a:srgbClr val="0AA3C6"/>
              </a:solidFill>
              <a:cs typeface="Calibri Light" panose="020F0302020204030204" pitchFamily="34" charset="0"/>
            </a:endParaRPr>
          </a:p>
        </p:txBody>
      </p:sp>
      <p:sp>
        <p:nvSpPr>
          <p:cNvPr id="4" name="ZoneTexte 3"/>
          <p:cNvSpPr txBox="1"/>
          <p:nvPr/>
        </p:nvSpPr>
        <p:spPr>
          <a:xfrm>
            <a:off x="1547663" y="1340768"/>
            <a:ext cx="7596335" cy="1200329"/>
          </a:xfrm>
          <a:prstGeom prst="rect">
            <a:avLst/>
          </a:prstGeom>
          <a:noFill/>
        </p:spPr>
        <p:txBody>
          <a:bodyPr wrap="square" rtlCol="0">
            <a:spAutoFit/>
          </a:bodyPr>
          <a:lstStyle/>
          <a:p>
            <a:r>
              <a:rPr lang="fr-FR" sz="2400" i="1" dirty="0" smtClean="0"/>
              <a:t>++ Rennais , début/fin de carrière, sans enfants</a:t>
            </a:r>
          </a:p>
          <a:p>
            <a:r>
              <a:rPr lang="fr-FR" sz="2400" i="1" dirty="0" smtClean="0"/>
              <a:t>	</a:t>
            </a:r>
            <a:r>
              <a:rPr lang="fr-FR" sz="2400" b="1" dirty="0" smtClean="0"/>
              <a:t>Pour eux, le confinement a conforté voire renforcé 	l’image négative du télétravail qu’ils avaient</a:t>
            </a:r>
            <a:endParaRPr lang="fr-FR" sz="2400" b="1" dirty="0"/>
          </a:p>
        </p:txBody>
      </p:sp>
      <p:sp>
        <p:nvSpPr>
          <p:cNvPr id="15" name="Rectangle 14"/>
          <p:cNvSpPr/>
          <p:nvPr/>
        </p:nvSpPr>
        <p:spPr>
          <a:xfrm>
            <a:off x="542938" y="2708920"/>
            <a:ext cx="7618040" cy="1077218"/>
          </a:xfrm>
          <a:prstGeom prst="rect">
            <a:avLst/>
          </a:prstGeom>
          <a:solidFill>
            <a:schemeClr val="accent3"/>
          </a:solidFill>
          <a:ln>
            <a:noFill/>
          </a:ln>
        </p:spPr>
        <p:style>
          <a:lnRef idx="2">
            <a:schemeClr val="dk1"/>
          </a:lnRef>
          <a:fillRef idx="1">
            <a:schemeClr val="lt1"/>
          </a:fillRef>
          <a:effectRef idx="0">
            <a:schemeClr val="dk1"/>
          </a:effectRef>
          <a:fontRef idx="minor">
            <a:schemeClr val="dk1"/>
          </a:fontRef>
        </p:style>
        <p:txBody>
          <a:bodyPr wrap="square">
            <a:spAutoFit/>
          </a:bodyPr>
          <a:lstStyle/>
          <a:p>
            <a:pPr lvl="0"/>
            <a:r>
              <a:rPr lang="fr-FR" sz="2400" b="1" dirty="0">
                <a:solidFill>
                  <a:srgbClr val="F8F8F8"/>
                </a:solidFill>
              </a:rPr>
              <a:t>1- </a:t>
            </a:r>
            <a:r>
              <a:rPr lang="fr-FR" sz="2400" b="1" dirty="0" smtClean="0">
                <a:solidFill>
                  <a:srgbClr val="F8F8F8"/>
                </a:solidFill>
              </a:rPr>
              <a:t>Isolement (56%) </a:t>
            </a:r>
            <a:endParaRPr lang="fr-FR" sz="2400" b="1" dirty="0">
              <a:solidFill>
                <a:srgbClr val="F8F8F8"/>
              </a:solidFill>
            </a:endParaRPr>
          </a:p>
          <a:p>
            <a:pPr lvl="0"/>
            <a:r>
              <a:rPr lang="fr-FR" sz="2000" b="1" dirty="0" smtClean="0">
                <a:solidFill>
                  <a:srgbClr val="F8F8F8"/>
                </a:solidFill>
              </a:rPr>
              <a:t> </a:t>
            </a:r>
          </a:p>
          <a:p>
            <a:pPr lvl="0"/>
            <a:endParaRPr lang="fr-FR" sz="2000" b="1" dirty="0" smtClean="0">
              <a:solidFill>
                <a:srgbClr val="F8F8F8"/>
              </a:solidFill>
            </a:endParaRPr>
          </a:p>
        </p:txBody>
      </p:sp>
      <p:sp>
        <p:nvSpPr>
          <p:cNvPr id="16" name="Rectangle 15"/>
          <p:cNvSpPr/>
          <p:nvPr/>
        </p:nvSpPr>
        <p:spPr>
          <a:xfrm>
            <a:off x="999461" y="3391544"/>
            <a:ext cx="6141726" cy="1015663"/>
          </a:xfrm>
          <a:prstGeom prst="rect">
            <a:avLst/>
          </a:prstGeom>
          <a:solidFill>
            <a:schemeClr val="accent6">
              <a:lumMod val="75000"/>
            </a:schemeClr>
          </a:solidFill>
          <a:ln>
            <a:noFill/>
          </a:ln>
        </p:spPr>
        <p:style>
          <a:lnRef idx="2">
            <a:schemeClr val="accent5"/>
          </a:lnRef>
          <a:fillRef idx="1">
            <a:schemeClr val="lt1"/>
          </a:fillRef>
          <a:effectRef idx="0">
            <a:schemeClr val="accent5"/>
          </a:effectRef>
          <a:fontRef idx="minor">
            <a:schemeClr val="dk1"/>
          </a:fontRef>
        </p:style>
        <p:txBody>
          <a:bodyPr wrap="square">
            <a:spAutoFit/>
          </a:bodyPr>
          <a:lstStyle/>
          <a:p>
            <a:pPr lvl="0"/>
            <a:r>
              <a:rPr lang="fr-FR" sz="2400" b="1" dirty="0">
                <a:solidFill>
                  <a:srgbClr val="F8F8F8"/>
                </a:solidFill>
              </a:rPr>
              <a:t>2- </a:t>
            </a:r>
            <a:r>
              <a:rPr lang="fr-FR" sz="2400" b="1" dirty="0" smtClean="0">
                <a:solidFill>
                  <a:srgbClr val="F8F8F8"/>
                </a:solidFill>
              </a:rPr>
              <a:t>Frontière floue pro/perso (44%)</a:t>
            </a:r>
            <a:endParaRPr lang="fr-FR" sz="2400" b="1" dirty="0">
              <a:solidFill>
                <a:srgbClr val="F8F8F8"/>
              </a:solidFill>
            </a:endParaRPr>
          </a:p>
          <a:p>
            <a:pPr lvl="0"/>
            <a:r>
              <a:rPr lang="fr-FR" b="1" dirty="0" smtClean="0">
                <a:solidFill>
                  <a:srgbClr val="F8F8F8"/>
                </a:solidFill>
              </a:rPr>
              <a:t> </a:t>
            </a:r>
          </a:p>
          <a:p>
            <a:pPr lvl="0"/>
            <a:endParaRPr lang="fr-FR" b="1" dirty="0">
              <a:solidFill>
                <a:srgbClr val="F8F8F8"/>
              </a:solidFill>
            </a:endParaRPr>
          </a:p>
        </p:txBody>
      </p:sp>
      <p:sp>
        <p:nvSpPr>
          <p:cNvPr id="23" name="Rectangle 22"/>
          <p:cNvSpPr/>
          <p:nvPr/>
        </p:nvSpPr>
        <p:spPr>
          <a:xfrm>
            <a:off x="1773766" y="3993739"/>
            <a:ext cx="4593116" cy="923330"/>
          </a:xfrm>
          <a:prstGeom prst="rect">
            <a:avLst/>
          </a:prstGeom>
          <a:solidFill>
            <a:schemeClr val="accent5">
              <a:lumMod val="75000"/>
            </a:schemeClr>
          </a:solidFill>
          <a:ln>
            <a:noFill/>
          </a:ln>
        </p:spPr>
        <p:style>
          <a:lnRef idx="2">
            <a:schemeClr val="accent3"/>
          </a:lnRef>
          <a:fillRef idx="1">
            <a:schemeClr val="lt1"/>
          </a:fillRef>
          <a:effectRef idx="0">
            <a:schemeClr val="accent3"/>
          </a:effectRef>
          <a:fontRef idx="minor">
            <a:schemeClr val="dk1"/>
          </a:fontRef>
        </p:style>
        <p:txBody>
          <a:bodyPr wrap="square">
            <a:spAutoFit/>
          </a:bodyPr>
          <a:lstStyle/>
          <a:p>
            <a:pPr lvl="0"/>
            <a:r>
              <a:rPr lang="fr-FR" sz="2400" b="1" dirty="0" smtClean="0">
                <a:solidFill>
                  <a:srgbClr val="F8F8F8"/>
                </a:solidFill>
              </a:rPr>
              <a:t>3- Moindre efficacité(32%) </a:t>
            </a:r>
            <a:r>
              <a:rPr lang="fr-FR" sz="2800" dirty="0">
                <a:solidFill>
                  <a:srgbClr val="F8F8F8"/>
                </a:solidFill>
              </a:rPr>
              <a:t> </a:t>
            </a:r>
          </a:p>
          <a:p>
            <a:pPr lvl="0"/>
            <a:r>
              <a:rPr lang="fr-FR" b="1" dirty="0" smtClean="0">
                <a:solidFill>
                  <a:srgbClr val="F8F8F8"/>
                </a:solidFill>
              </a:rPr>
              <a:t> </a:t>
            </a:r>
          </a:p>
          <a:p>
            <a:pPr lvl="0"/>
            <a:endParaRPr lang="fr-FR" sz="800" b="1" dirty="0" smtClean="0">
              <a:solidFill>
                <a:srgbClr val="F8F8F8"/>
              </a:solidFill>
            </a:endParaRPr>
          </a:p>
        </p:txBody>
      </p:sp>
      <p:sp>
        <p:nvSpPr>
          <p:cNvPr id="19" name="Rectangle 18"/>
          <p:cNvSpPr/>
          <p:nvPr/>
        </p:nvSpPr>
        <p:spPr>
          <a:xfrm>
            <a:off x="3635896" y="4455404"/>
            <a:ext cx="4304494" cy="923330"/>
          </a:xfrm>
          <a:prstGeom prst="rect">
            <a:avLst/>
          </a:prstGeom>
          <a:solidFill>
            <a:schemeClr val="accent5"/>
          </a:solidFill>
          <a:ln>
            <a:noFill/>
          </a:ln>
        </p:spPr>
        <p:style>
          <a:lnRef idx="2">
            <a:schemeClr val="accent3"/>
          </a:lnRef>
          <a:fillRef idx="1">
            <a:schemeClr val="lt1"/>
          </a:fillRef>
          <a:effectRef idx="0">
            <a:schemeClr val="accent3"/>
          </a:effectRef>
          <a:fontRef idx="minor">
            <a:schemeClr val="dk1"/>
          </a:fontRef>
        </p:style>
        <p:txBody>
          <a:bodyPr wrap="square">
            <a:spAutoFit/>
          </a:bodyPr>
          <a:lstStyle/>
          <a:p>
            <a:pPr lvl="0"/>
            <a:r>
              <a:rPr lang="fr-FR" sz="2400" b="1" dirty="0" smtClean="0">
                <a:solidFill>
                  <a:srgbClr val="F8F8F8"/>
                </a:solidFill>
              </a:rPr>
              <a:t>4- Espace non adapté (27%) </a:t>
            </a:r>
            <a:r>
              <a:rPr lang="fr-FR" sz="2800" dirty="0">
                <a:solidFill>
                  <a:srgbClr val="F8F8F8"/>
                </a:solidFill>
              </a:rPr>
              <a:t> </a:t>
            </a:r>
          </a:p>
          <a:p>
            <a:pPr lvl="0"/>
            <a:r>
              <a:rPr lang="fr-FR" b="1" dirty="0" smtClean="0">
                <a:solidFill>
                  <a:srgbClr val="F8F8F8"/>
                </a:solidFill>
              </a:rPr>
              <a:t> </a:t>
            </a:r>
          </a:p>
          <a:p>
            <a:pPr lvl="0"/>
            <a:endParaRPr lang="fr-FR" sz="800" b="1" dirty="0" smtClean="0">
              <a:solidFill>
                <a:srgbClr val="F8F8F8"/>
              </a:solidFill>
            </a:endParaRPr>
          </a:p>
        </p:txBody>
      </p:sp>
      <p:sp>
        <p:nvSpPr>
          <p:cNvPr id="21" name="Rectangle 20"/>
          <p:cNvSpPr/>
          <p:nvPr/>
        </p:nvSpPr>
        <p:spPr>
          <a:xfrm>
            <a:off x="4214635" y="5087189"/>
            <a:ext cx="4304494" cy="861774"/>
          </a:xfrm>
          <a:prstGeom prst="rect">
            <a:avLst/>
          </a:prstGeom>
          <a:solidFill>
            <a:schemeClr val="accent2">
              <a:lumMod val="75000"/>
            </a:schemeClr>
          </a:solidFill>
          <a:ln>
            <a:noFill/>
          </a:ln>
        </p:spPr>
        <p:style>
          <a:lnRef idx="2">
            <a:schemeClr val="accent4"/>
          </a:lnRef>
          <a:fillRef idx="1">
            <a:schemeClr val="lt1"/>
          </a:fillRef>
          <a:effectRef idx="0">
            <a:schemeClr val="accent4"/>
          </a:effectRef>
          <a:fontRef idx="minor">
            <a:schemeClr val="dk1"/>
          </a:fontRef>
        </p:style>
        <p:txBody>
          <a:bodyPr wrap="square">
            <a:spAutoFit/>
          </a:bodyPr>
          <a:lstStyle/>
          <a:p>
            <a:r>
              <a:rPr lang="fr-FR" sz="2400" b="1" dirty="0" smtClean="0">
                <a:solidFill>
                  <a:srgbClr val="F8F8F8"/>
                </a:solidFill>
              </a:rPr>
              <a:t>5- Métier non compatible (26%)</a:t>
            </a:r>
          </a:p>
          <a:p>
            <a:r>
              <a:rPr lang="fr-FR" dirty="0" smtClean="0">
                <a:solidFill>
                  <a:srgbClr val="F8F8F8"/>
                </a:solidFill>
              </a:rPr>
              <a:t> </a:t>
            </a:r>
            <a:endParaRPr lang="fr-FR" sz="800" dirty="0" smtClean="0">
              <a:solidFill>
                <a:srgbClr val="F8F8F8"/>
              </a:solidFill>
            </a:endParaRPr>
          </a:p>
          <a:p>
            <a:endParaRPr lang="fr-FR" sz="800" dirty="0">
              <a:solidFill>
                <a:srgbClr val="F8F8F8"/>
              </a:solidFill>
            </a:endParaRPr>
          </a:p>
        </p:txBody>
      </p:sp>
      <p:sp>
        <p:nvSpPr>
          <p:cNvPr id="5" name="ZoneTexte 4"/>
          <p:cNvSpPr txBox="1"/>
          <p:nvPr/>
        </p:nvSpPr>
        <p:spPr>
          <a:xfrm>
            <a:off x="1935592" y="4441281"/>
            <a:ext cx="1700304" cy="369332"/>
          </a:xfrm>
          <a:prstGeom prst="rect">
            <a:avLst/>
          </a:prstGeom>
          <a:noFill/>
        </p:spPr>
        <p:txBody>
          <a:bodyPr wrap="square" rtlCol="0">
            <a:spAutoFit/>
          </a:bodyPr>
          <a:lstStyle/>
          <a:p>
            <a:r>
              <a:rPr lang="fr-FR" dirty="0" smtClean="0"/>
              <a:t>Hommes et RM </a:t>
            </a:r>
            <a:endParaRPr lang="fr-FR" dirty="0"/>
          </a:p>
        </p:txBody>
      </p:sp>
      <p:sp>
        <p:nvSpPr>
          <p:cNvPr id="6" name="ZoneTexte 5"/>
          <p:cNvSpPr txBox="1"/>
          <p:nvPr/>
        </p:nvSpPr>
        <p:spPr>
          <a:xfrm>
            <a:off x="4574985" y="5518076"/>
            <a:ext cx="1008112" cy="369332"/>
          </a:xfrm>
          <a:prstGeom prst="rect">
            <a:avLst/>
          </a:prstGeom>
          <a:noFill/>
        </p:spPr>
        <p:txBody>
          <a:bodyPr wrap="square" rtlCol="0">
            <a:spAutoFit/>
          </a:bodyPr>
          <a:lstStyle/>
          <a:p>
            <a:r>
              <a:rPr lang="fr-FR" b="1" dirty="0" smtClean="0"/>
              <a:t>Femmes </a:t>
            </a:r>
            <a:endParaRPr lang="fr-FR" b="1" dirty="0"/>
          </a:p>
        </p:txBody>
      </p:sp>
      <p:sp>
        <p:nvSpPr>
          <p:cNvPr id="2" name="ZoneTexte 1"/>
          <p:cNvSpPr txBox="1"/>
          <p:nvPr/>
        </p:nvSpPr>
        <p:spPr>
          <a:xfrm>
            <a:off x="3203847" y="2996952"/>
            <a:ext cx="3937339" cy="369332"/>
          </a:xfrm>
          <a:prstGeom prst="rect">
            <a:avLst/>
          </a:prstGeom>
          <a:noFill/>
        </p:spPr>
        <p:txBody>
          <a:bodyPr wrap="square" rtlCol="0">
            <a:spAutoFit/>
          </a:bodyPr>
          <a:lstStyle/>
          <a:p>
            <a:r>
              <a:rPr lang="fr-FR" dirty="0" smtClean="0"/>
              <a:t>Rennais, pers. sans enfants, &gt;55 ans </a:t>
            </a:r>
            <a:endParaRPr lang="fr-FR" dirty="0"/>
          </a:p>
        </p:txBody>
      </p:sp>
      <p:sp>
        <p:nvSpPr>
          <p:cNvPr id="3" name="ZoneTexte 2"/>
          <p:cNvSpPr txBox="1"/>
          <p:nvPr/>
        </p:nvSpPr>
        <p:spPr>
          <a:xfrm>
            <a:off x="5583097" y="3645024"/>
            <a:ext cx="1869223" cy="369332"/>
          </a:xfrm>
          <a:prstGeom prst="rect">
            <a:avLst/>
          </a:prstGeom>
          <a:noFill/>
        </p:spPr>
        <p:txBody>
          <a:bodyPr wrap="square" rtlCol="0">
            <a:spAutoFit/>
          </a:bodyPr>
          <a:lstStyle/>
          <a:p>
            <a:r>
              <a:rPr lang="fr-FR" dirty="0" smtClean="0"/>
              <a:t>Rennais et RM</a:t>
            </a:r>
            <a:endParaRPr lang="fr-FR" dirty="0"/>
          </a:p>
        </p:txBody>
      </p:sp>
      <p:sp>
        <p:nvSpPr>
          <p:cNvPr id="7" name="ZoneTexte 6"/>
          <p:cNvSpPr txBox="1"/>
          <p:nvPr/>
        </p:nvSpPr>
        <p:spPr>
          <a:xfrm>
            <a:off x="5989058" y="4787860"/>
            <a:ext cx="2304256" cy="369332"/>
          </a:xfrm>
          <a:prstGeom prst="rect">
            <a:avLst/>
          </a:prstGeom>
          <a:noFill/>
        </p:spPr>
        <p:txBody>
          <a:bodyPr wrap="square" rtlCol="0">
            <a:spAutoFit/>
          </a:bodyPr>
          <a:lstStyle/>
          <a:p>
            <a:r>
              <a:rPr lang="fr-FR" dirty="0" smtClean="0"/>
              <a:t>Rennais, employés</a:t>
            </a:r>
            <a:endParaRPr lang="fr-FR" dirty="0"/>
          </a:p>
        </p:txBody>
      </p:sp>
    </p:spTree>
    <p:extLst>
      <p:ext uri="{BB962C8B-B14F-4D97-AF65-F5344CB8AC3E}">
        <p14:creationId xmlns:p14="http://schemas.microsoft.com/office/powerpoint/2010/main" val="31623089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1"/>
          <p:cNvSpPr txBox="1">
            <a:spLocks/>
          </p:cNvSpPr>
          <p:nvPr/>
        </p:nvSpPr>
        <p:spPr>
          <a:xfrm>
            <a:off x="457200" y="121196"/>
            <a:ext cx="8229600" cy="571500"/>
          </a:xfrm>
          <a:prstGeom prst="rect">
            <a:avLst/>
          </a:prstGeom>
        </p:spPr>
        <p:txBody>
          <a:bodyPr>
            <a:normAutofit/>
          </a:bodyPr>
          <a:lstStyle>
            <a:lvl1pPr algn="ctr" defTabSz="914400" rtl="0" eaLnBrk="1" latinLnBrk="0" hangingPunct="1">
              <a:spcBef>
                <a:spcPct val="0"/>
              </a:spcBef>
              <a:buNone/>
              <a:defRPr sz="4400" b="0" kern="1200">
                <a:solidFill>
                  <a:schemeClr val="tx1"/>
                </a:solidFill>
                <a:latin typeface="Carlito" panose="020F0502020204030204" pitchFamily="34" charset="0"/>
                <a:ea typeface="+mj-ea"/>
                <a:cs typeface="Carlito" panose="020F0502020204030204" pitchFamily="34" charset="0"/>
              </a:defRPr>
            </a:lvl1pPr>
          </a:lstStyle>
          <a:p>
            <a:pPr algn="l"/>
            <a:r>
              <a:rPr lang="fr-FR" sz="2800" b="1" dirty="0" smtClean="0"/>
              <a:t>Et Demain ? </a:t>
            </a:r>
            <a:r>
              <a:rPr lang="fr-FR" sz="2800" b="1" dirty="0" smtClean="0">
                <a:cs typeface="Calibri" panose="020F0502020204030204" pitchFamily="34" charset="0"/>
              </a:rPr>
              <a:t>Perception des avantages</a:t>
            </a:r>
            <a:endParaRPr lang="fr-FR" sz="2800" b="1" dirty="0"/>
          </a:p>
        </p:txBody>
      </p:sp>
      <p:sp>
        <p:nvSpPr>
          <p:cNvPr id="4" name="Rectangle 3"/>
          <p:cNvSpPr/>
          <p:nvPr/>
        </p:nvSpPr>
        <p:spPr>
          <a:xfrm>
            <a:off x="482352" y="1484784"/>
            <a:ext cx="6177880" cy="2923877"/>
          </a:xfrm>
          <a:prstGeom prst="rect">
            <a:avLst/>
          </a:prstGeom>
          <a:solidFill>
            <a:srgbClr val="0AA3C6"/>
          </a:solidFill>
          <a:ln>
            <a:noFill/>
          </a:ln>
        </p:spPr>
        <p:style>
          <a:lnRef idx="2">
            <a:schemeClr val="dk1"/>
          </a:lnRef>
          <a:fillRef idx="1">
            <a:schemeClr val="lt1"/>
          </a:fillRef>
          <a:effectRef idx="0">
            <a:schemeClr val="dk1"/>
          </a:effectRef>
          <a:fontRef idx="minor">
            <a:schemeClr val="dk1"/>
          </a:fontRef>
        </p:style>
        <p:txBody>
          <a:bodyPr wrap="square">
            <a:spAutoFit/>
          </a:bodyPr>
          <a:lstStyle/>
          <a:p>
            <a:pPr lvl="0"/>
            <a:r>
              <a:rPr lang="fr-FR" sz="2400" b="1" dirty="0">
                <a:solidFill>
                  <a:srgbClr val="F8F8F8"/>
                </a:solidFill>
              </a:rPr>
              <a:t>1- Gain de temps dans les déplacements (84%) </a:t>
            </a:r>
          </a:p>
          <a:p>
            <a:pPr lvl="0"/>
            <a:r>
              <a:rPr lang="fr-FR" sz="2000" b="1" dirty="0" smtClean="0">
                <a:solidFill>
                  <a:srgbClr val="F8F8F8"/>
                </a:solidFill>
              </a:rPr>
              <a:t> </a:t>
            </a:r>
          </a:p>
          <a:p>
            <a:pPr lvl="0"/>
            <a:endParaRPr lang="fr-FR" sz="2000" b="1" dirty="0">
              <a:solidFill>
                <a:srgbClr val="F8F8F8"/>
              </a:solidFill>
            </a:endParaRPr>
          </a:p>
          <a:p>
            <a:pPr lvl="0"/>
            <a:endParaRPr lang="fr-FR" sz="2000" b="1" dirty="0" smtClean="0">
              <a:solidFill>
                <a:srgbClr val="F8F8F8"/>
              </a:solidFill>
            </a:endParaRPr>
          </a:p>
          <a:p>
            <a:pPr lvl="0"/>
            <a:endParaRPr lang="fr-FR" sz="2000" b="1" dirty="0" smtClean="0">
              <a:solidFill>
                <a:srgbClr val="F8F8F8"/>
              </a:solidFill>
            </a:endParaRPr>
          </a:p>
          <a:p>
            <a:pPr lvl="0"/>
            <a:endParaRPr lang="fr-FR" sz="2000" b="1" dirty="0">
              <a:solidFill>
                <a:srgbClr val="F8F8F8"/>
              </a:solidFill>
            </a:endParaRPr>
          </a:p>
          <a:p>
            <a:pPr lvl="0"/>
            <a:endParaRPr lang="fr-FR" sz="2000" b="1" dirty="0" smtClean="0">
              <a:solidFill>
                <a:srgbClr val="F8F8F8"/>
              </a:solidFill>
            </a:endParaRPr>
          </a:p>
          <a:p>
            <a:pPr lvl="0"/>
            <a:endParaRPr lang="fr-FR" sz="2000" b="1" dirty="0" smtClean="0">
              <a:solidFill>
                <a:srgbClr val="F8F8F8"/>
              </a:solidFill>
            </a:endParaRPr>
          </a:p>
          <a:p>
            <a:pPr lvl="0"/>
            <a:endParaRPr lang="fr-FR" sz="2000" b="1" dirty="0">
              <a:solidFill>
                <a:srgbClr val="F8F8F8"/>
              </a:solidFill>
            </a:endParaRPr>
          </a:p>
        </p:txBody>
      </p:sp>
      <p:sp>
        <p:nvSpPr>
          <p:cNvPr id="12" name="Rectangle 11"/>
          <p:cNvSpPr/>
          <p:nvPr/>
        </p:nvSpPr>
        <p:spPr>
          <a:xfrm>
            <a:off x="388814" y="905659"/>
            <a:ext cx="8626266" cy="523220"/>
          </a:xfrm>
          <a:prstGeom prst="rect">
            <a:avLst/>
          </a:prstGeom>
        </p:spPr>
        <p:txBody>
          <a:bodyPr wrap="square">
            <a:spAutoFit/>
          </a:bodyPr>
          <a:lstStyle/>
          <a:p>
            <a:pPr lvl="0"/>
            <a:r>
              <a:rPr lang="fr-FR" sz="2800" b="1" dirty="0" smtClean="0">
                <a:solidFill>
                  <a:srgbClr val="FFC000"/>
                </a:solidFill>
                <a:cs typeface="Calibri Light" panose="020F0302020204030204" pitchFamily="34" charset="0"/>
              </a:rPr>
              <a:t>Relative stabilité des motivations au télétravail </a:t>
            </a:r>
            <a:r>
              <a:rPr lang="fr-FR" sz="2800" b="1" dirty="0">
                <a:solidFill>
                  <a:srgbClr val="FFC000"/>
                </a:solidFill>
                <a:cs typeface="Calibri Light" panose="020F0302020204030204" pitchFamily="34" charset="0"/>
              </a:rPr>
              <a:t>: </a:t>
            </a:r>
          </a:p>
        </p:txBody>
      </p:sp>
      <p:sp>
        <p:nvSpPr>
          <p:cNvPr id="15" name="Rectangle 14"/>
          <p:cNvSpPr/>
          <p:nvPr/>
        </p:nvSpPr>
        <p:spPr>
          <a:xfrm>
            <a:off x="1382602" y="2780928"/>
            <a:ext cx="6141726" cy="1846659"/>
          </a:xfrm>
          <a:prstGeom prst="rect">
            <a:avLst/>
          </a:prstGeom>
          <a:solidFill>
            <a:schemeClr val="accent4">
              <a:lumMod val="60000"/>
              <a:lumOff val="40000"/>
            </a:schemeClr>
          </a:solidFill>
          <a:ln>
            <a:noFill/>
          </a:ln>
        </p:spPr>
        <p:style>
          <a:lnRef idx="2">
            <a:schemeClr val="accent5"/>
          </a:lnRef>
          <a:fillRef idx="1">
            <a:schemeClr val="lt1"/>
          </a:fillRef>
          <a:effectRef idx="0">
            <a:schemeClr val="accent5"/>
          </a:effectRef>
          <a:fontRef idx="minor">
            <a:schemeClr val="dk1"/>
          </a:fontRef>
        </p:style>
        <p:txBody>
          <a:bodyPr wrap="square">
            <a:spAutoFit/>
          </a:bodyPr>
          <a:lstStyle/>
          <a:p>
            <a:pPr lvl="0"/>
            <a:r>
              <a:rPr lang="fr-FR" sz="2400" b="1" dirty="0">
                <a:solidFill>
                  <a:srgbClr val="F8F8F8"/>
                </a:solidFill>
              </a:rPr>
              <a:t>2- </a:t>
            </a:r>
            <a:r>
              <a:rPr lang="fr-FR" sz="2400" b="1" dirty="0" smtClean="0">
                <a:solidFill>
                  <a:srgbClr val="F8F8F8"/>
                </a:solidFill>
              </a:rPr>
              <a:t>Meilleur équilibre </a:t>
            </a:r>
            <a:r>
              <a:rPr lang="fr-FR" sz="2400" b="1" dirty="0">
                <a:solidFill>
                  <a:srgbClr val="F8F8F8"/>
                </a:solidFill>
              </a:rPr>
              <a:t>pro/perso (63</a:t>
            </a:r>
            <a:r>
              <a:rPr lang="fr-FR" sz="2400" b="1" dirty="0" smtClean="0">
                <a:solidFill>
                  <a:srgbClr val="F8F8F8"/>
                </a:solidFill>
              </a:rPr>
              <a:t>%)</a:t>
            </a:r>
          </a:p>
          <a:p>
            <a:pPr lvl="0"/>
            <a:r>
              <a:rPr lang="fr-FR" b="1" dirty="0" smtClean="0">
                <a:solidFill>
                  <a:srgbClr val="F8F8F8"/>
                </a:solidFill>
              </a:rPr>
              <a:t> </a:t>
            </a:r>
          </a:p>
          <a:p>
            <a:pPr lvl="0"/>
            <a:endParaRPr lang="fr-FR" b="1" dirty="0" smtClean="0">
              <a:solidFill>
                <a:srgbClr val="F8F8F8"/>
              </a:solidFill>
            </a:endParaRPr>
          </a:p>
          <a:p>
            <a:pPr lvl="0"/>
            <a:endParaRPr lang="fr-FR" b="1" dirty="0">
              <a:solidFill>
                <a:srgbClr val="F8F8F8"/>
              </a:solidFill>
            </a:endParaRPr>
          </a:p>
          <a:p>
            <a:pPr lvl="0"/>
            <a:endParaRPr lang="fr-FR" b="1" dirty="0" smtClean="0">
              <a:solidFill>
                <a:srgbClr val="F8F8F8"/>
              </a:solidFill>
            </a:endParaRPr>
          </a:p>
          <a:p>
            <a:pPr lvl="0"/>
            <a:endParaRPr lang="fr-FR" b="1" dirty="0" smtClean="0">
              <a:solidFill>
                <a:srgbClr val="F8F8F8"/>
              </a:solidFill>
            </a:endParaRPr>
          </a:p>
        </p:txBody>
      </p:sp>
      <p:sp>
        <p:nvSpPr>
          <p:cNvPr id="16" name="Rectangle 15"/>
          <p:cNvSpPr/>
          <p:nvPr/>
        </p:nvSpPr>
        <p:spPr>
          <a:xfrm>
            <a:off x="1835696" y="3811979"/>
            <a:ext cx="5976664" cy="1631216"/>
          </a:xfrm>
          <a:prstGeom prst="rect">
            <a:avLst/>
          </a:prstGeom>
          <a:solidFill>
            <a:schemeClr val="accent6"/>
          </a:solidFill>
          <a:ln>
            <a:noFill/>
          </a:ln>
        </p:spPr>
        <p:style>
          <a:lnRef idx="2">
            <a:schemeClr val="accent3"/>
          </a:lnRef>
          <a:fillRef idx="1">
            <a:schemeClr val="lt1"/>
          </a:fillRef>
          <a:effectRef idx="0">
            <a:schemeClr val="accent3"/>
          </a:effectRef>
          <a:fontRef idx="minor">
            <a:schemeClr val="dk1"/>
          </a:fontRef>
        </p:style>
        <p:txBody>
          <a:bodyPr wrap="square">
            <a:spAutoFit/>
          </a:bodyPr>
          <a:lstStyle/>
          <a:p>
            <a:pPr lvl="0"/>
            <a:r>
              <a:rPr lang="fr-FR" sz="2400" b="1" dirty="0">
                <a:solidFill>
                  <a:srgbClr val="F8F8F8"/>
                </a:solidFill>
              </a:rPr>
              <a:t>3- Meilleure efficacité </a:t>
            </a:r>
            <a:r>
              <a:rPr lang="fr-FR" sz="2400" b="1" dirty="0" smtClean="0">
                <a:solidFill>
                  <a:srgbClr val="F8F8F8"/>
                </a:solidFill>
              </a:rPr>
              <a:t>professionnelle </a:t>
            </a:r>
            <a:r>
              <a:rPr lang="fr-FR" sz="2400" b="1" dirty="0">
                <a:solidFill>
                  <a:srgbClr val="F8F8F8"/>
                </a:solidFill>
              </a:rPr>
              <a:t>(58%) </a:t>
            </a:r>
            <a:r>
              <a:rPr lang="fr-FR" sz="2800" dirty="0">
                <a:solidFill>
                  <a:srgbClr val="F8F8F8"/>
                </a:solidFill>
              </a:rPr>
              <a:t> </a:t>
            </a:r>
          </a:p>
          <a:p>
            <a:pPr lvl="0"/>
            <a:r>
              <a:rPr lang="fr-FR" b="1" dirty="0" smtClean="0">
                <a:solidFill>
                  <a:srgbClr val="F8F8F8"/>
                </a:solidFill>
              </a:rPr>
              <a:t> </a:t>
            </a:r>
          </a:p>
          <a:p>
            <a:pPr lvl="0"/>
            <a:endParaRPr lang="fr-FR" b="1" dirty="0">
              <a:solidFill>
                <a:srgbClr val="F8F8F8"/>
              </a:solidFill>
            </a:endParaRPr>
          </a:p>
          <a:p>
            <a:pPr lvl="0"/>
            <a:endParaRPr lang="fr-FR" b="1" dirty="0" smtClean="0">
              <a:solidFill>
                <a:srgbClr val="F8F8F8"/>
              </a:solidFill>
            </a:endParaRPr>
          </a:p>
          <a:p>
            <a:pPr lvl="0"/>
            <a:endParaRPr lang="fr-FR" dirty="0">
              <a:solidFill>
                <a:srgbClr val="F8F8F8"/>
              </a:solidFill>
            </a:endParaRPr>
          </a:p>
        </p:txBody>
      </p:sp>
      <p:pic>
        <p:nvPicPr>
          <p:cNvPr id="17" name="Imag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4560" y="5661248"/>
            <a:ext cx="781056" cy="623892"/>
          </a:xfrm>
          <a:prstGeom prst="rect">
            <a:avLst/>
          </a:prstGeom>
        </p:spPr>
      </p:pic>
      <p:sp>
        <p:nvSpPr>
          <p:cNvPr id="18" name="ZoneTexte 17"/>
          <p:cNvSpPr txBox="1"/>
          <p:nvPr/>
        </p:nvSpPr>
        <p:spPr>
          <a:xfrm>
            <a:off x="1193594" y="5757961"/>
            <a:ext cx="3630434" cy="646331"/>
          </a:xfrm>
          <a:prstGeom prst="rect">
            <a:avLst/>
          </a:prstGeom>
          <a:noFill/>
        </p:spPr>
        <p:txBody>
          <a:bodyPr wrap="square" rtlCol="0">
            <a:spAutoFit/>
          </a:bodyPr>
          <a:lstStyle/>
          <a:p>
            <a:r>
              <a:rPr lang="fr-FR" i="1" dirty="0" smtClean="0"/>
              <a:t>Pas de différence entre primo et télétravailleurs expérimentés</a:t>
            </a:r>
            <a:endParaRPr lang="fr-FR" i="1" dirty="0"/>
          </a:p>
        </p:txBody>
      </p:sp>
      <p:cxnSp>
        <p:nvCxnSpPr>
          <p:cNvPr id="20" name="Connecteur droit 19"/>
          <p:cNvCxnSpPr/>
          <p:nvPr/>
        </p:nvCxnSpPr>
        <p:spPr>
          <a:xfrm>
            <a:off x="1115616" y="5661248"/>
            <a:ext cx="2954708"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2" name="Connecteur droit 21"/>
          <p:cNvCxnSpPr/>
          <p:nvPr/>
        </p:nvCxnSpPr>
        <p:spPr>
          <a:xfrm>
            <a:off x="1115616" y="5661248"/>
            <a:ext cx="0" cy="804389"/>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5220072" y="4776078"/>
            <a:ext cx="3795008" cy="954107"/>
          </a:xfrm>
          <a:prstGeom prst="rect">
            <a:avLst/>
          </a:prstGeom>
          <a:solidFill>
            <a:srgbClr val="92D050"/>
          </a:solidFill>
          <a:ln>
            <a:noFill/>
          </a:ln>
        </p:spPr>
        <p:style>
          <a:lnRef idx="2">
            <a:schemeClr val="accent4"/>
          </a:lnRef>
          <a:fillRef idx="1">
            <a:schemeClr val="lt1"/>
          </a:fillRef>
          <a:effectRef idx="0">
            <a:schemeClr val="accent4"/>
          </a:effectRef>
          <a:fontRef idx="minor">
            <a:schemeClr val="dk1"/>
          </a:fontRef>
        </p:style>
        <p:txBody>
          <a:bodyPr wrap="square">
            <a:spAutoFit/>
          </a:bodyPr>
          <a:lstStyle/>
          <a:p>
            <a:r>
              <a:rPr lang="fr-FR" sz="2000" b="1" dirty="0" smtClean="0">
                <a:solidFill>
                  <a:srgbClr val="F8F8F8"/>
                </a:solidFill>
              </a:rPr>
              <a:t>4- </a:t>
            </a:r>
            <a:r>
              <a:rPr lang="fr-FR" sz="2000" b="1" dirty="0">
                <a:solidFill>
                  <a:srgbClr val="F8F8F8"/>
                </a:solidFill>
              </a:rPr>
              <a:t>Plus d’autonomie (23</a:t>
            </a:r>
            <a:r>
              <a:rPr lang="fr-FR" sz="2000" b="1" dirty="0" smtClean="0">
                <a:solidFill>
                  <a:srgbClr val="F8F8F8"/>
                </a:solidFill>
              </a:rPr>
              <a:t>%)</a:t>
            </a:r>
          </a:p>
          <a:p>
            <a:r>
              <a:rPr lang="fr-FR" dirty="0" smtClean="0">
                <a:solidFill>
                  <a:srgbClr val="F8F8F8"/>
                </a:solidFill>
              </a:rPr>
              <a:t> </a:t>
            </a:r>
          </a:p>
          <a:p>
            <a:endParaRPr lang="fr-FR" dirty="0">
              <a:solidFill>
                <a:srgbClr val="F8F8F8"/>
              </a:solidFill>
            </a:endParaRPr>
          </a:p>
        </p:txBody>
      </p:sp>
      <p:sp>
        <p:nvSpPr>
          <p:cNvPr id="7" name="ZoneTexte 6"/>
          <p:cNvSpPr txBox="1"/>
          <p:nvPr/>
        </p:nvSpPr>
        <p:spPr>
          <a:xfrm>
            <a:off x="632547" y="2036402"/>
            <a:ext cx="2376264" cy="369332"/>
          </a:xfrm>
          <a:prstGeom prst="rect">
            <a:avLst/>
          </a:prstGeom>
          <a:noFill/>
        </p:spPr>
        <p:txBody>
          <a:bodyPr wrap="square" rtlCol="0">
            <a:spAutoFit/>
          </a:bodyPr>
          <a:lstStyle/>
          <a:p>
            <a:r>
              <a:rPr lang="fr-FR" dirty="0" smtClean="0"/>
              <a:t>++ Hors Rennes</a:t>
            </a:r>
            <a:endParaRPr lang="fr-FR" dirty="0"/>
          </a:p>
        </p:txBody>
      </p:sp>
      <mc:AlternateContent xmlns:mc="http://schemas.openxmlformats.org/markup-compatibility/2006" xmlns:a14="http://schemas.microsoft.com/office/drawing/2010/main">
        <mc:Choice Requires="a14">
          <p:sp>
            <p:nvSpPr>
              <p:cNvPr id="9" name="ZoneTexte 8"/>
              <p:cNvSpPr txBox="1"/>
              <p:nvPr/>
            </p:nvSpPr>
            <p:spPr>
              <a:xfrm>
                <a:off x="1619672" y="3284984"/>
                <a:ext cx="3456384" cy="369332"/>
              </a:xfrm>
              <a:prstGeom prst="rect">
                <a:avLst/>
              </a:prstGeom>
              <a:noFill/>
            </p:spPr>
            <p:txBody>
              <a:bodyPr wrap="square" rtlCol="0">
                <a:spAutoFit/>
              </a:bodyPr>
              <a:lstStyle/>
              <a:p>
                <a:r>
                  <a:rPr lang="fr-FR" dirty="0" smtClean="0"/>
                  <a:t>++ parents </a:t>
                </a:r>
                <a14:m>
                  <m:oMath xmlns:m="http://schemas.openxmlformats.org/officeDocument/2006/math">
                    <m:r>
                      <a:rPr lang="fr-FR" i="1">
                        <a:latin typeface="Cambria Math"/>
                        <a:ea typeface="Cambria Math"/>
                      </a:rPr>
                      <m:t>≤ </m:t>
                    </m:r>
                  </m:oMath>
                </a14:m>
                <a:r>
                  <a:rPr lang="fr-FR" dirty="0" smtClean="0"/>
                  <a:t>collège</a:t>
                </a:r>
                <a:endParaRPr lang="fr-FR" dirty="0"/>
              </a:p>
            </p:txBody>
          </p:sp>
        </mc:Choice>
        <mc:Fallback xmlns="">
          <p:sp>
            <p:nvSpPr>
              <p:cNvPr id="9" name="ZoneTexte 8"/>
              <p:cNvSpPr txBox="1">
                <a:spLocks noRot="1" noChangeAspect="1" noMove="1" noResize="1" noEditPoints="1" noAdjustHandles="1" noChangeArrowheads="1" noChangeShapeType="1" noTextEdit="1"/>
              </p:cNvSpPr>
              <p:nvPr/>
            </p:nvSpPr>
            <p:spPr>
              <a:xfrm>
                <a:off x="1619672" y="3284984"/>
                <a:ext cx="3456384" cy="369332"/>
              </a:xfrm>
              <a:prstGeom prst="rect">
                <a:avLst/>
              </a:prstGeom>
              <a:blipFill rotWithShape="1">
                <a:blip r:embed="rId4"/>
                <a:stretch>
                  <a:fillRect l="-1587" t="-8333" b="-26667"/>
                </a:stretch>
              </a:blipFill>
            </p:spPr>
            <p:txBody>
              <a:bodyPr/>
              <a:lstStyle/>
              <a:p>
                <a:r>
                  <a:rPr lang="fr-FR">
                    <a:noFill/>
                  </a:rPr>
                  <a:t> </a:t>
                </a:r>
              </a:p>
            </p:txBody>
          </p:sp>
        </mc:Fallback>
      </mc:AlternateContent>
      <p:sp>
        <p:nvSpPr>
          <p:cNvPr id="10" name="ZoneTexte 9"/>
          <p:cNvSpPr txBox="1"/>
          <p:nvPr/>
        </p:nvSpPr>
        <p:spPr>
          <a:xfrm>
            <a:off x="2195737" y="4286420"/>
            <a:ext cx="5328591" cy="369332"/>
          </a:xfrm>
          <a:prstGeom prst="rect">
            <a:avLst/>
          </a:prstGeom>
          <a:noFill/>
        </p:spPr>
        <p:txBody>
          <a:bodyPr wrap="square" rtlCol="0">
            <a:spAutoFit/>
          </a:bodyPr>
          <a:lstStyle/>
          <a:p>
            <a:r>
              <a:rPr lang="fr-FR" dirty="0" smtClean="0"/>
              <a:t>++ encadrants, télétravailleurs expérimentés</a:t>
            </a:r>
            <a:endParaRPr lang="fr-FR" dirty="0"/>
          </a:p>
        </p:txBody>
      </p:sp>
      <p:sp>
        <p:nvSpPr>
          <p:cNvPr id="11" name="ZoneTexte 10"/>
          <p:cNvSpPr txBox="1"/>
          <p:nvPr/>
        </p:nvSpPr>
        <p:spPr>
          <a:xfrm>
            <a:off x="5302424" y="5136031"/>
            <a:ext cx="3384376" cy="369332"/>
          </a:xfrm>
          <a:prstGeom prst="rect">
            <a:avLst/>
          </a:prstGeom>
          <a:noFill/>
        </p:spPr>
        <p:txBody>
          <a:bodyPr wrap="square" rtlCol="0">
            <a:spAutoFit/>
          </a:bodyPr>
          <a:lstStyle/>
          <a:p>
            <a:r>
              <a:rPr lang="fr-FR" dirty="0" smtClean="0"/>
              <a:t>++ &lt;34 ans, Rennais</a:t>
            </a:r>
            <a:endParaRPr lang="fr-FR" dirty="0"/>
          </a:p>
        </p:txBody>
      </p:sp>
    </p:spTree>
    <p:extLst>
      <p:ext uri="{BB962C8B-B14F-4D97-AF65-F5344CB8AC3E}">
        <p14:creationId xmlns:p14="http://schemas.microsoft.com/office/powerpoint/2010/main" val="423663507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entagone régulier 8"/>
          <p:cNvSpPr/>
          <p:nvPr/>
        </p:nvSpPr>
        <p:spPr>
          <a:xfrm>
            <a:off x="194451" y="1447026"/>
            <a:ext cx="4627968" cy="4874359"/>
          </a:xfrm>
          <a:prstGeom prst="pentagon">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Pentagone régulier 5"/>
          <p:cNvSpPr/>
          <p:nvPr/>
        </p:nvSpPr>
        <p:spPr>
          <a:xfrm>
            <a:off x="974860" y="2453244"/>
            <a:ext cx="3095464" cy="3176755"/>
          </a:xfrm>
          <a:prstGeom prst="pentagon">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Titre 1"/>
          <p:cNvSpPr txBox="1">
            <a:spLocks/>
          </p:cNvSpPr>
          <p:nvPr/>
        </p:nvSpPr>
        <p:spPr>
          <a:xfrm>
            <a:off x="107504" y="121196"/>
            <a:ext cx="8784976" cy="571500"/>
          </a:xfrm>
          <a:prstGeom prst="rect">
            <a:avLst/>
          </a:prstGeom>
        </p:spPr>
        <p:txBody>
          <a:bodyPr>
            <a:normAutofit fontScale="92500"/>
          </a:bodyPr>
          <a:lstStyle>
            <a:lvl1pPr algn="ctr" defTabSz="914400" rtl="0" eaLnBrk="1" latinLnBrk="0" hangingPunct="1">
              <a:spcBef>
                <a:spcPct val="0"/>
              </a:spcBef>
              <a:buNone/>
              <a:defRPr sz="4400" b="0" kern="1200">
                <a:solidFill>
                  <a:schemeClr val="tx1"/>
                </a:solidFill>
                <a:latin typeface="Carlito" panose="020F0502020204030204" pitchFamily="34" charset="0"/>
                <a:ea typeface="+mj-ea"/>
                <a:cs typeface="Carlito" panose="020F0502020204030204" pitchFamily="34" charset="0"/>
              </a:defRPr>
            </a:lvl1pPr>
          </a:lstStyle>
          <a:p>
            <a:pPr algn="l"/>
            <a:r>
              <a:rPr lang="fr-FR" sz="2800" b="1" dirty="0" smtClean="0"/>
              <a:t>Synthèse par territoire : Pratiques et Perception du télétravail</a:t>
            </a:r>
            <a:endParaRPr lang="fr-FR" sz="2800" b="1" dirty="0"/>
          </a:p>
        </p:txBody>
      </p:sp>
      <p:sp>
        <p:nvSpPr>
          <p:cNvPr id="4" name="Pentagone régulier 3"/>
          <p:cNvSpPr/>
          <p:nvPr/>
        </p:nvSpPr>
        <p:spPr>
          <a:xfrm>
            <a:off x="1658496" y="3257581"/>
            <a:ext cx="1728192" cy="1751999"/>
          </a:xfrm>
          <a:prstGeom prst="pentagon">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200" dirty="0" smtClean="0">
                <a:solidFill>
                  <a:schemeClr val="tx1"/>
                </a:solidFill>
              </a:rPr>
              <a:t>Rennes</a:t>
            </a:r>
            <a:endParaRPr lang="fr-FR" sz="2200" dirty="0">
              <a:solidFill>
                <a:schemeClr val="tx1"/>
              </a:solidFill>
            </a:endParaRPr>
          </a:p>
        </p:txBody>
      </p:sp>
      <p:sp>
        <p:nvSpPr>
          <p:cNvPr id="7" name="ZoneTexte 6"/>
          <p:cNvSpPr txBox="1"/>
          <p:nvPr/>
        </p:nvSpPr>
        <p:spPr>
          <a:xfrm>
            <a:off x="1406468" y="5168334"/>
            <a:ext cx="2232248" cy="461665"/>
          </a:xfrm>
          <a:prstGeom prst="rect">
            <a:avLst/>
          </a:prstGeom>
          <a:noFill/>
        </p:spPr>
        <p:txBody>
          <a:bodyPr wrap="square" rtlCol="0">
            <a:spAutoFit/>
          </a:bodyPr>
          <a:lstStyle/>
          <a:p>
            <a:r>
              <a:rPr lang="fr-FR" sz="2400" dirty="0" smtClean="0"/>
              <a:t>RM hors Rennes</a:t>
            </a:r>
            <a:endParaRPr lang="fr-FR" sz="2400" dirty="0"/>
          </a:p>
        </p:txBody>
      </p:sp>
      <p:sp>
        <p:nvSpPr>
          <p:cNvPr id="10" name="ZoneTexte 9"/>
          <p:cNvSpPr txBox="1"/>
          <p:nvPr/>
        </p:nvSpPr>
        <p:spPr>
          <a:xfrm>
            <a:off x="1117246" y="5741134"/>
            <a:ext cx="2810692" cy="461665"/>
          </a:xfrm>
          <a:prstGeom prst="rect">
            <a:avLst/>
          </a:prstGeom>
          <a:noFill/>
        </p:spPr>
        <p:txBody>
          <a:bodyPr wrap="square" rtlCol="0">
            <a:spAutoFit/>
          </a:bodyPr>
          <a:lstStyle/>
          <a:p>
            <a:pPr algn="ctr"/>
            <a:r>
              <a:rPr lang="fr-FR" sz="2400" dirty="0" smtClean="0"/>
              <a:t>AUE hors RM</a:t>
            </a:r>
            <a:endParaRPr lang="fr-FR" sz="2400" dirty="0"/>
          </a:p>
        </p:txBody>
      </p:sp>
      <p:sp>
        <p:nvSpPr>
          <p:cNvPr id="12" name="ZoneTexte 11"/>
          <p:cNvSpPr txBox="1"/>
          <p:nvPr/>
        </p:nvSpPr>
        <p:spPr>
          <a:xfrm>
            <a:off x="4979280" y="977712"/>
            <a:ext cx="4073968" cy="2215991"/>
          </a:xfrm>
          <a:prstGeom prst="rect">
            <a:avLst/>
          </a:prstGeom>
          <a:solidFill>
            <a:schemeClr val="bg1">
              <a:lumMod val="75000"/>
            </a:schemeClr>
          </a:solidFill>
          <a:ln w="50800">
            <a:noFill/>
          </a:ln>
        </p:spPr>
        <p:txBody>
          <a:bodyPr wrap="square" rtlCol="0">
            <a:spAutoFit/>
          </a:bodyPr>
          <a:lstStyle/>
          <a:p>
            <a:r>
              <a:rPr lang="fr-FR" sz="2400" b="1" dirty="0" smtClean="0"/>
              <a:t>41</a:t>
            </a:r>
            <a:r>
              <a:rPr lang="fr-FR" sz="2400" b="1" dirty="0"/>
              <a:t>% </a:t>
            </a:r>
            <a:r>
              <a:rPr lang="fr-FR" sz="2400" b="1" dirty="0">
                <a:sym typeface="Wingdings" panose="05000000000000000000" pitchFamily="2" charset="2"/>
              </a:rPr>
              <a:t> 83% ?</a:t>
            </a:r>
          </a:p>
          <a:p>
            <a:endParaRPr lang="fr-FR" sz="1600" dirty="0" smtClean="0"/>
          </a:p>
          <a:p>
            <a:r>
              <a:rPr lang="fr-FR" sz="2200" dirty="0" smtClean="0"/>
              <a:t>      Moins de déplacements; Souplesse d’organisation</a:t>
            </a:r>
          </a:p>
          <a:p>
            <a:endParaRPr lang="fr-FR" sz="1000" dirty="0"/>
          </a:p>
          <a:p>
            <a:r>
              <a:rPr lang="fr-FR" sz="2200" dirty="0" smtClean="0"/>
              <a:t>      Pas d’espace dédié ; Isolement </a:t>
            </a:r>
          </a:p>
          <a:p>
            <a:r>
              <a:rPr lang="fr-FR" sz="2200" dirty="0" smtClean="0"/>
              <a:t>      flou pro/perso ; démotivation</a:t>
            </a:r>
            <a:endParaRPr lang="fr-FR" sz="2200" dirty="0"/>
          </a:p>
        </p:txBody>
      </p:sp>
      <p:sp>
        <p:nvSpPr>
          <p:cNvPr id="13" name="ZoneTexte 12"/>
          <p:cNvSpPr txBox="1"/>
          <p:nvPr/>
        </p:nvSpPr>
        <p:spPr>
          <a:xfrm>
            <a:off x="5019081" y="3358802"/>
            <a:ext cx="4040464" cy="1015663"/>
          </a:xfrm>
          <a:prstGeom prst="rect">
            <a:avLst/>
          </a:prstGeom>
          <a:solidFill>
            <a:schemeClr val="accent6">
              <a:lumMod val="60000"/>
              <a:lumOff val="40000"/>
            </a:schemeClr>
          </a:solidFill>
          <a:ln w="50800">
            <a:noFill/>
          </a:ln>
        </p:spPr>
        <p:txBody>
          <a:bodyPr wrap="square" rtlCol="0">
            <a:spAutoFit/>
          </a:bodyPr>
          <a:lstStyle/>
          <a:p>
            <a:r>
              <a:rPr lang="fr-FR" sz="2400" b="1" dirty="0" smtClean="0"/>
              <a:t>38</a:t>
            </a:r>
            <a:r>
              <a:rPr lang="fr-FR" sz="2400" b="1" dirty="0"/>
              <a:t>% </a:t>
            </a:r>
            <a:r>
              <a:rPr lang="fr-FR" sz="2400" b="1" dirty="0">
                <a:sym typeface="Wingdings" panose="05000000000000000000" pitchFamily="2" charset="2"/>
              </a:rPr>
              <a:t> 90% ?</a:t>
            </a:r>
          </a:p>
          <a:p>
            <a:endParaRPr lang="fr-FR" sz="1400" dirty="0" smtClean="0"/>
          </a:p>
          <a:p>
            <a:r>
              <a:rPr lang="fr-FR" sz="2200" dirty="0"/>
              <a:t> </a:t>
            </a:r>
            <a:r>
              <a:rPr lang="fr-FR" sz="2200" dirty="0" smtClean="0"/>
              <a:t>     Moins de déplacements</a:t>
            </a:r>
            <a:endParaRPr lang="fr-FR" dirty="0"/>
          </a:p>
        </p:txBody>
      </p:sp>
      <p:sp>
        <p:nvSpPr>
          <p:cNvPr id="16" name="ZoneTexte 15"/>
          <p:cNvSpPr txBox="1"/>
          <p:nvPr/>
        </p:nvSpPr>
        <p:spPr>
          <a:xfrm>
            <a:off x="4996032" y="4596516"/>
            <a:ext cx="4040464" cy="2185214"/>
          </a:xfrm>
          <a:prstGeom prst="rect">
            <a:avLst/>
          </a:prstGeom>
          <a:solidFill>
            <a:schemeClr val="accent5">
              <a:lumMod val="60000"/>
              <a:lumOff val="40000"/>
            </a:schemeClr>
          </a:solidFill>
          <a:ln w="50800">
            <a:noFill/>
          </a:ln>
        </p:spPr>
        <p:txBody>
          <a:bodyPr wrap="square" rtlCol="0">
            <a:spAutoFit/>
          </a:bodyPr>
          <a:lstStyle/>
          <a:p>
            <a:r>
              <a:rPr lang="fr-FR" sz="2400" b="1" dirty="0" smtClean="0"/>
              <a:t>47</a:t>
            </a:r>
            <a:r>
              <a:rPr lang="fr-FR" sz="2400" b="1" dirty="0"/>
              <a:t>% </a:t>
            </a:r>
            <a:r>
              <a:rPr lang="fr-FR" sz="2400" b="1" dirty="0">
                <a:sym typeface="Wingdings" panose="05000000000000000000" pitchFamily="2" charset="2"/>
              </a:rPr>
              <a:t> 93% </a:t>
            </a:r>
            <a:r>
              <a:rPr lang="fr-FR" sz="2400" b="1" dirty="0" smtClean="0">
                <a:sym typeface="Wingdings" panose="05000000000000000000" pitchFamily="2" charset="2"/>
              </a:rPr>
              <a:t>?</a:t>
            </a:r>
          </a:p>
          <a:p>
            <a:endParaRPr lang="fr-FR" sz="2400" dirty="0">
              <a:sym typeface="Wingdings" panose="05000000000000000000" pitchFamily="2" charset="2"/>
            </a:endParaRPr>
          </a:p>
          <a:p>
            <a:r>
              <a:rPr lang="fr-FR" sz="2200" dirty="0"/>
              <a:t> </a:t>
            </a:r>
            <a:r>
              <a:rPr lang="fr-FR" sz="2200" dirty="0" smtClean="0"/>
              <a:t>     Moins de déplacements,   </a:t>
            </a:r>
          </a:p>
          <a:p>
            <a:r>
              <a:rPr lang="fr-FR" sz="2200" dirty="0"/>
              <a:t> </a:t>
            </a:r>
            <a:r>
              <a:rPr lang="fr-FR" sz="2200" dirty="0" smtClean="0"/>
              <a:t>     économies, + de temps pour </a:t>
            </a:r>
          </a:p>
          <a:p>
            <a:r>
              <a:rPr lang="fr-FR" sz="2200" dirty="0"/>
              <a:t> </a:t>
            </a:r>
            <a:r>
              <a:rPr lang="fr-FR" sz="2200" dirty="0" smtClean="0"/>
              <a:t>     ses proches</a:t>
            </a:r>
          </a:p>
          <a:p>
            <a:r>
              <a:rPr lang="fr-FR" sz="2200" dirty="0" smtClean="0"/>
              <a:t>      Pb informatiques/connexion</a:t>
            </a:r>
            <a:endParaRPr lang="fr-FR" sz="2200" dirty="0"/>
          </a:p>
        </p:txBody>
      </p:sp>
      <p:pic>
        <p:nvPicPr>
          <p:cNvPr id="14" name="Picture 2" descr="Dématérialisation des prêts personnels avec Banque Casino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96032" y="1577149"/>
            <a:ext cx="409758" cy="409759"/>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Dématérialisation des prêts personnels avec Banque Casino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05392" y="3884206"/>
            <a:ext cx="409758" cy="409759"/>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Dématérialisation des prêts personnels avec Banque Casino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15008" y="5514055"/>
            <a:ext cx="409758" cy="409759"/>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Avantages Et Inconv Icon - Free Icon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33963" y="2453244"/>
            <a:ext cx="357607" cy="357608"/>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Avantages Et Inconv Icon - Free Icon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60038" y="6386814"/>
            <a:ext cx="357607" cy="357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980449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cteur droit 5"/>
          <p:cNvCxnSpPr/>
          <p:nvPr/>
        </p:nvCxnSpPr>
        <p:spPr>
          <a:xfrm>
            <a:off x="1115616" y="3309888"/>
            <a:ext cx="6979351" cy="0"/>
          </a:xfrm>
          <a:prstGeom prst="line">
            <a:avLst/>
          </a:prstGeom>
          <a:ln w="28575">
            <a:solidFill>
              <a:srgbClr val="EDB057"/>
            </a:solidFill>
          </a:ln>
        </p:spPr>
        <p:style>
          <a:lnRef idx="1">
            <a:schemeClr val="accent1"/>
          </a:lnRef>
          <a:fillRef idx="0">
            <a:schemeClr val="accent1"/>
          </a:fillRef>
          <a:effectRef idx="0">
            <a:schemeClr val="accent1"/>
          </a:effectRef>
          <a:fontRef idx="minor">
            <a:schemeClr val="tx1"/>
          </a:fontRef>
        </p:style>
      </p:cxnSp>
      <p:cxnSp>
        <p:nvCxnSpPr>
          <p:cNvPr id="7" name="Connecteur droit 6"/>
          <p:cNvCxnSpPr/>
          <p:nvPr/>
        </p:nvCxnSpPr>
        <p:spPr>
          <a:xfrm flipV="1">
            <a:off x="1115616" y="3286726"/>
            <a:ext cx="0" cy="2309855"/>
          </a:xfrm>
          <a:prstGeom prst="line">
            <a:avLst/>
          </a:prstGeom>
          <a:ln w="9525">
            <a:solidFill>
              <a:srgbClr val="EDB057"/>
            </a:solidFill>
          </a:ln>
        </p:spPr>
        <p:style>
          <a:lnRef idx="1">
            <a:schemeClr val="accent1"/>
          </a:lnRef>
          <a:fillRef idx="0">
            <a:schemeClr val="accent1"/>
          </a:fillRef>
          <a:effectRef idx="0">
            <a:schemeClr val="accent1"/>
          </a:effectRef>
          <a:fontRef idx="minor">
            <a:schemeClr val="tx1"/>
          </a:fontRef>
        </p:style>
      </p:cxnSp>
      <p:sp>
        <p:nvSpPr>
          <p:cNvPr id="8" name="Titre 1"/>
          <p:cNvSpPr txBox="1">
            <a:spLocks/>
          </p:cNvSpPr>
          <p:nvPr/>
        </p:nvSpPr>
        <p:spPr>
          <a:xfrm>
            <a:off x="457200" y="121196"/>
            <a:ext cx="8229600" cy="571500"/>
          </a:xfrm>
          <a:prstGeom prst="rect">
            <a:avLst/>
          </a:prstGeom>
        </p:spPr>
        <p:txBody>
          <a:bodyPr>
            <a:normAutofit/>
          </a:bodyPr>
          <a:lstStyle>
            <a:lvl1pPr algn="ctr" defTabSz="914400" rtl="0" eaLnBrk="1" latinLnBrk="0" hangingPunct="1">
              <a:spcBef>
                <a:spcPct val="0"/>
              </a:spcBef>
              <a:buNone/>
              <a:defRPr sz="4400" b="0" kern="1200">
                <a:solidFill>
                  <a:schemeClr val="tx1"/>
                </a:solidFill>
                <a:latin typeface="Carlito" panose="020F0502020204030204" pitchFamily="34" charset="0"/>
                <a:ea typeface="+mj-ea"/>
                <a:cs typeface="Carlito" panose="020F0502020204030204" pitchFamily="34" charset="0"/>
              </a:defRPr>
            </a:lvl1pPr>
          </a:lstStyle>
          <a:p>
            <a:pPr algn="l"/>
            <a:r>
              <a:rPr lang="fr-FR" sz="2800" b="1" dirty="0" smtClean="0"/>
              <a:t>Et Demain ? </a:t>
            </a:r>
            <a:r>
              <a:rPr lang="fr-FR" sz="2800" b="1" dirty="0" smtClean="0">
                <a:cs typeface="Calibri" panose="020F0502020204030204" pitchFamily="34" charset="0"/>
              </a:rPr>
              <a:t>Quelles attentes</a:t>
            </a:r>
            <a:endParaRPr lang="fr-FR" sz="2800" b="1" dirty="0"/>
          </a:p>
        </p:txBody>
      </p:sp>
      <p:sp>
        <p:nvSpPr>
          <p:cNvPr id="9" name="ZoneTexte 8"/>
          <p:cNvSpPr txBox="1"/>
          <p:nvPr/>
        </p:nvSpPr>
        <p:spPr>
          <a:xfrm>
            <a:off x="457200" y="1088859"/>
            <a:ext cx="8686800" cy="523220"/>
          </a:xfrm>
          <a:prstGeom prst="rect">
            <a:avLst/>
          </a:prstGeom>
          <a:noFill/>
        </p:spPr>
        <p:txBody>
          <a:bodyPr wrap="square" rtlCol="0">
            <a:spAutoFit/>
          </a:bodyPr>
          <a:lstStyle/>
          <a:p>
            <a:r>
              <a:rPr lang="fr-FR" sz="2800" b="1" dirty="0" smtClean="0">
                <a:solidFill>
                  <a:srgbClr val="EDB057"/>
                </a:solidFill>
              </a:rPr>
              <a:t>Attentes vis-à-vis des employeurs pour faciliter télétravail </a:t>
            </a:r>
            <a:endParaRPr lang="fr-FR" sz="2800" b="1" dirty="0">
              <a:solidFill>
                <a:srgbClr val="EDB057"/>
              </a:solidFill>
            </a:endParaRPr>
          </a:p>
        </p:txBody>
      </p:sp>
      <p:sp>
        <p:nvSpPr>
          <p:cNvPr id="10" name="Rectangle 9"/>
          <p:cNvSpPr/>
          <p:nvPr/>
        </p:nvSpPr>
        <p:spPr>
          <a:xfrm>
            <a:off x="919792" y="1605280"/>
            <a:ext cx="5616624" cy="1631216"/>
          </a:xfrm>
          <a:prstGeom prst="rect">
            <a:avLst/>
          </a:prstGeom>
        </p:spPr>
        <p:txBody>
          <a:bodyPr wrap="square">
            <a:spAutoFit/>
          </a:bodyPr>
          <a:lstStyle/>
          <a:p>
            <a:pPr marL="285750" indent="-285750">
              <a:buFont typeface="Wingdings" panose="05000000000000000000" pitchFamily="2" charset="2"/>
              <a:buChar char="ü"/>
            </a:pPr>
            <a:r>
              <a:rPr lang="fr-FR" sz="2000" b="1" dirty="0" smtClean="0"/>
              <a:t>Assouplissement </a:t>
            </a:r>
            <a:r>
              <a:rPr lang="fr-FR" sz="2000" b="1" dirty="0"/>
              <a:t>des règles du télétravail (</a:t>
            </a:r>
            <a:r>
              <a:rPr lang="fr-FR" sz="2000" b="1" dirty="0" smtClean="0"/>
              <a:t>44%) </a:t>
            </a:r>
          </a:p>
          <a:p>
            <a:pPr marL="285750" indent="-285750">
              <a:buFont typeface="Wingdings" panose="05000000000000000000" pitchFamily="2" charset="2"/>
              <a:buChar char="ü"/>
            </a:pPr>
            <a:r>
              <a:rPr lang="fr-FR" sz="2000" b="1" dirty="0" smtClean="0"/>
              <a:t>Mise </a:t>
            </a:r>
            <a:r>
              <a:rPr lang="fr-FR" sz="2000" b="1" dirty="0"/>
              <a:t>en </a:t>
            </a:r>
            <a:r>
              <a:rPr lang="fr-FR" sz="2000" b="1" dirty="0" smtClean="0"/>
              <a:t>place </a:t>
            </a:r>
            <a:r>
              <a:rPr lang="fr-FR" sz="2000" b="1" dirty="0"/>
              <a:t>en dehors du confinement</a:t>
            </a:r>
            <a:r>
              <a:rPr lang="fr-FR" sz="2000" dirty="0"/>
              <a:t> </a:t>
            </a:r>
            <a:r>
              <a:rPr lang="fr-FR" sz="2000" b="1" dirty="0" smtClean="0"/>
              <a:t>(43%)­</a:t>
            </a:r>
          </a:p>
          <a:p>
            <a:pPr marL="285750" indent="-285750">
              <a:buFont typeface="Wingdings" panose="05000000000000000000" pitchFamily="2" charset="2"/>
              <a:buChar char="ü"/>
            </a:pPr>
            <a:r>
              <a:rPr lang="fr-FR" sz="2000" dirty="0" smtClean="0"/>
              <a:t>Meilleur </a:t>
            </a:r>
            <a:r>
              <a:rPr lang="fr-FR" sz="2000" dirty="0"/>
              <a:t>équipement informatique </a:t>
            </a:r>
            <a:r>
              <a:rPr lang="fr-FR" sz="2000" b="1" dirty="0" smtClean="0"/>
              <a:t> (34%)</a:t>
            </a:r>
          </a:p>
          <a:p>
            <a:pPr marL="285750" indent="-285750">
              <a:buFont typeface="Wingdings" panose="05000000000000000000" pitchFamily="2" charset="2"/>
              <a:buChar char="ü"/>
            </a:pPr>
            <a:r>
              <a:rPr lang="fr-FR" sz="2000" dirty="0" smtClean="0"/>
              <a:t>Élaboration </a:t>
            </a:r>
            <a:r>
              <a:rPr lang="fr-FR" sz="2000" dirty="0"/>
              <a:t>de règles d'usages </a:t>
            </a:r>
            <a:r>
              <a:rPr lang="fr-FR" sz="2000" dirty="0" smtClean="0"/>
              <a:t>partagées (22%) </a:t>
            </a:r>
            <a:r>
              <a:rPr lang="fr-FR" sz="2000" dirty="0"/>
              <a:t> </a:t>
            </a:r>
            <a:endParaRPr lang="fr-FR" sz="2000" dirty="0" smtClean="0"/>
          </a:p>
          <a:p>
            <a:pPr marL="285750" indent="-285750">
              <a:buFont typeface="Wingdings" panose="05000000000000000000" pitchFamily="2" charset="2"/>
              <a:buChar char="ü"/>
            </a:pPr>
            <a:r>
              <a:rPr lang="fr-FR" sz="2000" dirty="0" smtClean="0"/>
              <a:t>Formation des managers (16%)</a:t>
            </a:r>
            <a:endParaRPr lang="fr-FR" sz="2000" dirty="0"/>
          </a:p>
        </p:txBody>
      </p:sp>
      <p:sp>
        <p:nvSpPr>
          <p:cNvPr id="2" name="ZoneTexte 1"/>
          <p:cNvSpPr txBox="1"/>
          <p:nvPr/>
        </p:nvSpPr>
        <p:spPr>
          <a:xfrm>
            <a:off x="6529876" y="2092206"/>
            <a:ext cx="2607584" cy="369332"/>
          </a:xfrm>
          <a:prstGeom prst="rect">
            <a:avLst/>
          </a:prstGeom>
          <a:noFill/>
        </p:spPr>
        <p:txBody>
          <a:bodyPr wrap="square" rtlCol="0">
            <a:spAutoFit/>
          </a:bodyPr>
          <a:lstStyle/>
          <a:p>
            <a:pPr algn="ctr"/>
            <a:r>
              <a:rPr lang="fr-FR" b="1" dirty="0" smtClean="0">
                <a:solidFill>
                  <a:srgbClr val="0AA3C6"/>
                </a:solidFill>
              </a:rPr>
              <a:t>++ </a:t>
            </a:r>
            <a:r>
              <a:rPr lang="fr-FR" b="1" dirty="0" err="1" smtClean="0">
                <a:solidFill>
                  <a:srgbClr val="0AA3C6"/>
                </a:solidFill>
              </a:rPr>
              <a:t>primotélétravaillleurs</a:t>
            </a:r>
            <a:r>
              <a:rPr lang="fr-FR" b="1" dirty="0" smtClean="0">
                <a:solidFill>
                  <a:srgbClr val="0AA3C6"/>
                </a:solidFill>
              </a:rPr>
              <a:t> </a:t>
            </a:r>
            <a:endParaRPr lang="fr-FR" b="1" dirty="0">
              <a:solidFill>
                <a:srgbClr val="0AA3C6"/>
              </a:solidFill>
            </a:endParaRPr>
          </a:p>
        </p:txBody>
      </p:sp>
      <p:sp>
        <p:nvSpPr>
          <p:cNvPr id="4" name="Accolade fermante 3"/>
          <p:cNvSpPr/>
          <p:nvPr/>
        </p:nvSpPr>
        <p:spPr>
          <a:xfrm>
            <a:off x="6382615" y="1988839"/>
            <a:ext cx="72008" cy="555895"/>
          </a:xfrm>
          <a:prstGeom prst="rightBrace">
            <a:avLst/>
          </a:prstGeom>
          <a:ln w="38100">
            <a:solidFill>
              <a:srgbClr val="0AA3C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2" name="ZoneTexte 11"/>
          <p:cNvSpPr txBox="1"/>
          <p:nvPr/>
        </p:nvSpPr>
        <p:spPr>
          <a:xfrm>
            <a:off x="1182556" y="3341711"/>
            <a:ext cx="5179940" cy="461665"/>
          </a:xfrm>
          <a:prstGeom prst="rect">
            <a:avLst/>
          </a:prstGeom>
          <a:noFill/>
        </p:spPr>
        <p:txBody>
          <a:bodyPr wrap="square" rtlCol="0">
            <a:spAutoFit/>
          </a:bodyPr>
          <a:lstStyle/>
          <a:p>
            <a:r>
              <a:rPr lang="fr-FR" sz="2400" dirty="0" smtClean="0">
                <a:solidFill>
                  <a:srgbClr val="EDB057"/>
                </a:solidFill>
              </a:rPr>
              <a:t>Autres perspectives de changement  </a:t>
            </a:r>
            <a:endParaRPr lang="fr-FR" sz="2400" dirty="0">
              <a:solidFill>
                <a:srgbClr val="EDB057"/>
              </a:solidFill>
            </a:endParaRPr>
          </a:p>
        </p:txBody>
      </p:sp>
      <p:sp>
        <p:nvSpPr>
          <p:cNvPr id="14" name="ZoneTexte 13"/>
          <p:cNvSpPr txBox="1"/>
          <p:nvPr/>
        </p:nvSpPr>
        <p:spPr>
          <a:xfrm>
            <a:off x="2751274" y="4017258"/>
            <a:ext cx="6015024" cy="707886"/>
          </a:xfrm>
          <a:prstGeom prst="rect">
            <a:avLst/>
          </a:prstGeom>
          <a:noFill/>
        </p:spPr>
        <p:txBody>
          <a:bodyPr wrap="square" rtlCol="0">
            <a:spAutoFit/>
          </a:bodyPr>
          <a:lstStyle/>
          <a:p>
            <a:r>
              <a:rPr lang="fr-FR" sz="2000" b="1" dirty="0" smtClean="0"/>
              <a:t>Modification des horaires ? 32% intéressés, </a:t>
            </a:r>
            <a:r>
              <a:rPr lang="fr-FR" sz="2000" dirty="0" smtClean="0"/>
              <a:t>21% déjà libres, 35% non, 12% ne se prononcent pas</a:t>
            </a:r>
          </a:p>
        </p:txBody>
      </p:sp>
      <p:sp>
        <p:nvSpPr>
          <p:cNvPr id="15" name="ZoneTexte 14"/>
          <p:cNvSpPr txBox="1"/>
          <p:nvPr/>
        </p:nvSpPr>
        <p:spPr>
          <a:xfrm>
            <a:off x="1115616" y="4888695"/>
            <a:ext cx="8028384" cy="707886"/>
          </a:xfrm>
          <a:prstGeom prst="rect">
            <a:avLst/>
          </a:prstGeom>
          <a:noFill/>
        </p:spPr>
        <p:txBody>
          <a:bodyPr wrap="square" rtlCol="0">
            <a:spAutoFit/>
          </a:bodyPr>
          <a:lstStyle/>
          <a:p>
            <a:r>
              <a:rPr lang="fr-FR" sz="2000" b="1" dirty="0"/>
              <a:t>Seuls 15% envisagent d’autres changements </a:t>
            </a:r>
            <a:r>
              <a:rPr lang="fr-FR" sz="2000" dirty="0" smtClean="0"/>
              <a:t>. Attentes : accès au télétravail, organisation horaires, temps partiel, Visio/</a:t>
            </a:r>
            <a:r>
              <a:rPr lang="fr-FR" sz="2000" dirty="0" err="1" smtClean="0"/>
              <a:t>démat</a:t>
            </a:r>
            <a:r>
              <a:rPr lang="fr-FR" sz="2000" dirty="0" smtClean="0"/>
              <a:t>., temps travail</a:t>
            </a:r>
            <a:endParaRPr lang="fr-FR" sz="2000" dirty="0"/>
          </a:p>
        </p:txBody>
      </p:sp>
      <p:sp>
        <p:nvSpPr>
          <p:cNvPr id="19" name="Pentagone 18"/>
          <p:cNvSpPr/>
          <p:nvPr/>
        </p:nvSpPr>
        <p:spPr>
          <a:xfrm>
            <a:off x="33296" y="1233954"/>
            <a:ext cx="504056" cy="167220"/>
          </a:xfrm>
          <a:prstGeom prst="homePlate">
            <a:avLst/>
          </a:prstGeom>
          <a:solidFill>
            <a:srgbClr val="0AA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170" name="Picture 2" descr="Working hours, clock icon — Stock Vector © Howcolour #9630982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95977" y="3785474"/>
            <a:ext cx="1079129" cy="1050092"/>
          </a:xfrm>
          <a:prstGeom prst="rect">
            <a:avLst/>
          </a:prstGeom>
          <a:noFill/>
          <a:extLst>
            <a:ext uri="{909E8E84-426E-40DD-AFC4-6F175D3DCCD1}">
              <a14:hiddenFill xmlns:a14="http://schemas.microsoft.com/office/drawing/2010/main">
                <a:solidFill>
                  <a:srgbClr val="FFFFFF"/>
                </a:solidFill>
              </a14:hiddenFill>
            </a:ext>
          </a:extLst>
        </p:spPr>
      </p:pic>
      <p:sp>
        <p:nvSpPr>
          <p:cNvPr id="17" name="ZoneTexte 16"/>
          <p:cNvSpPr txBox="1"/>
          <p:nvPr/>
        </p:nvSpPr>
        <p:spPr>
          <a:xfrm>
            <a:off x="79498" y="5733256"/>
            <a:ext cx="8686800" cy="954107"/>
          </a:xfrm>
          <a:prstGeom prst="rect">
            <a:avLst/>
          </a:prstGeom>
          <a:noFill/>
        </p:spPr>
        <p:txBody>
          <a:bodyPr wrap="square" rtlCol="0">
            <a:spAutoFit/>
          </a:bodyPr>
          <a:lstStyle/>
          <a:p>
            <a:r>
              <a:rPr lang="fr-FR" sz="2800" b="1" dirty="0" smtClean="0">
                <a:solidFill>
                  <a:srgbClr val="EDB057"/>
                </a:solidFill>
                <a:sym typeface="Wingdings" panose="05000000000000000000" pitchFamily="2" charset="2"/>
              </a:rPr>
              <a:t> Un besoin d’accompagnement des entreprises pour répondre à ces nouvelles attentes</a:t>
            </a:r>
            <a:endParaRPr lang="fr-FR" sz="2800" b="1" dirty="0">
              <a:solidFill>
                <a:srgbClr val="EDB057"/>
              </a:solidFill>
            </a:endParaRPr>
          </a:p>
        </p:txBody>
      </p:sp>
    </p:spTree>
    <p:extLst>
      <p:ext uri="{BB962C8B-B14F-4D97-AF65-F5344CB8AC3E}">
        <p14:creationId xmlns:p14="http://schemas.microsoft.com/office/powerpoint/2010/main" val="354688353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1"/>
          <p:cNvSpPr txBox="1">
            <a:spLocks/>
          </p:cNvSpPr>
          <p:nvPr/>
        </p:nvSpPr>
        <p:spPr>
          <a:xfrm>
            <a:off x="457200" y="121196"/>
            <a:ext cx="8229600" cy="571500"/>
          </a:xfrm>
          <a:prstGeom prst="rect">
            <a:avLst/>
          </a:prstGeom>
        </p:spPr>
        <p:txBody>
          <a:bodyPr>
            <a:normAutofit/>
          </a:bodyPr>
          <a:lstStyle>
            <a:lvl1pPr algn="ctr" defTabSz="914400" rtl="0" eaLnBrk="1" latinLnBrk="0" hangingPunct="1">
              <a:spcBef>
                <a:spcPct val="0"/>
              </a:spcBef>
              <a:buNone/>
              <a:defRPr sz="4400" b="0" kern="1200">
                <a:solidFill>
                  <a:schemeClr val="tx1"/>
                </a:solidFill>
                <a:latin typeface="Carlito" panose="020F0502020204030204" pitchFamily="34" charset="0"/>
                <a:ea typeface="+mj-ea"/>
                <a:cs typeface="Carlito" panose="020F0502020204030204" pitchFamily="34" charset="0"/>
              </a:defRPr>
            </a:lvl1pPr>
          </a:lstStyle>
          <a:p>
            <a:pPr algn="l"/>
            <a:r>
              <a:rPr lang="fr-FR" sz="2800" b="1" dirty="0" smtClean="0"/>
              <a:t>Pour aller plus loin ? Quelques pistes de réflexion</a:t>
            </a:r>
            <a:endParaRPr lang="fr-FR" sz="2800" b="1" dirty="0"/>
          </a:p>
        </p:txBody>
      </p:sp>
      <p:sp>
        <p:nvSpPr>
          <p:cNvPr id="17" name="ZoneTexte 16"/>
          <p:cNvSpPr txBox="1"/>
          <p:nvPr/>
        </p:nvSpPr>
        <p:spPr>
          <a:xfrm>
            <a:off x="0" y="5756590"/>
            <a:ext cx="8686800" cy="954107"/>
          </a:xfrm>
          <a:prstGeom prst="rect">
            <a:avLst/>
          </a:prstGeom>
          <a:noFill/>
        </p:spPr>
        <p:txBody>
          <a:bodyPr wrap="square" rtlCol="0">
            <a:spAutoFit/>
          </a:bodyPr>
          <a:lstStyle/>
          <a:p>
            <a:r>
              <a:rPr lang="fr-FR" sz="2800" b="1" dirty="0" smtClean="0">
                <a:solidFill>
                  <a:srgbClr val="EDB057"/>
                </a:solidFill>
                <a:sym typeface="Wingdings" panose="05000000000000000000" pitchFamily="2" charset="2"/>
              </a:rPr>
              <a:t>Un défi pour nos territoires</a:t>
            </a:r>
          </a:p>
          <a:p>
            <a:r>
              <a:rPr lang="fr-FR" sz="2800" b="1" dirty="0">
                <a:solidFill>
                  <a:srgbClr val="EDB057"/>
                </a:solidFill>
                <a:sym typeface="Wingdings" panose="05000000000000000000" pitchFamily="2" charset="2"/>
              </a:rPr>
              <a:t>	</a:t>
            </a:r>
            <a:r>
              <a:rPr lang="fr-FR" sz="2400" dirty="0" smtClean="0">
                <a:solidFill>
                  <a:srgbClr val="EDB057"/>
                </a:solidFill>
                <a:sym typeface="Wingdings" panose="05000000000000000000" pitchFamily="2" charset="2"/>
              </a:rPr>
              <a:t>Connexion – Aménagement – Mobilités - </a:t>
            </a:r>
            <a:r>
              <a:rPr lang="fr-FR" sz="2400" dirty="0" err="1" smtClean="0">
                <a:solidFill>
                  <a:srgbClr val="EDB057"/>
                </a:solidFill>
                <a:sym typeface="Wingdings" panose="05000000000000000000" pitchFamily="2" charset="2"/>
              </a:rPr>
              <a:t>Coworking</a:t>
            </a:r>
            <a:endParaRPr lang="fr-FR" sz="2400" dirty="0">
              <a:solidFill>
                <a:srgbClr val="EDB057"/>
              </a:solidFill>
            </a:endParaRPr>
          </a:p>
        </p:txBody>
      </p:sp>
      <p:sp>
        <p:nvSpPr>
          <p:cNvPr id="18" name="ZoneTexte 17"/>
          <p:cNvSpPr txBox="1"/>
          <p:nvPr/>
        </p:nvSpPr>
        <p:spPr>
          <a:xfrm>
            <a:off x="-90772" y="890340"/>
            <a:ext cx="9433048" cy="492443"/>
          </a:xfrm>
          <a:prstGeom prst="rect">
            <a:avLst/>
          </a:prstGeom>
          <a:noFill/>
        </p:spPr>
        <p:txBody>
          <a:bodyPr wrap="square" rtlCol="0">
            <a:spAutoFit/>
          </a:bodyPr>
          <a:lstStyle/>
          <a:p>
            <a:r>
              <a:rPr lang="fr-FR" sz="2600" b="1" dirty="0" smtClean="0">
                <a:solidFill>
                  <a:srgbClr val="EDB057"/>
                </a:solidFill>
                <a:sym typeface="Wingdings" panose="05000000000000000000" pitchFamily="2" charset="2"/>
              </a:rPr>
              <a:t>Comment accompagner le développement accéléré du télétravail ?</a:t>
            </a:r>
            <a:endParaRPr lang="fr-FR" sz="2600" b="1" dirty="0">
              <a:solidFill>
                <a:srgbClr val="EDB057"/>
              </a:solidFill>
            </a:endParaRPr>
          </a:p>
        </p:txBody>
      </p:sp>
      <p:sp>
        <p:nvSpPr>
          <p:cNvPr id="5" name="ZoneTexte 4"/>
          <p:cNvSpPr txBox="1"/>
          <p:nvPr/>
        </p:nvSpPr>
        <p:spPr>
          <a:xfrm>
            <a:off x="107504" y="1430239"/>
            <a:ext cx="9036496" cy="4370427"/>
          </a:xfrm>
          <a:prstGeom prst="rect">
            <a:avLst/>
          </a:prstGeom>
          <a:noFill/>
        </p:spPr>
        <p:txBody>
          <a:bodyPr wrap="square" rtlCol="0">
            <a:spAutoFit/>
          </a:bodyPr>
          <a:lstStyle/>
          <a:p>
            <a:r>
              <a:rPr lang="fr-FR" sz="2400" b="1" dirty="0" smtClean="0">
                <a:solidFill>
                  <a:srgbClr val="0AA3C6"/>
                </a:solidFill>
                <a:cs typeface="Calibri Light" panose="020F0302020204030204" pitchFamily="34" charset="0"/>
              </a:rPr>
              <a:t>Nouveaux télétravailleurs et nouveaux employeurs de télétravailleurs</a:t>
            </a:r>
            <a:endParaRPr lang="fr-FR" sz="2400" b="1" dirty="0">
              <a:solidFill>
                <a:srgbClr val="0AA3C6"/>
              </a:solidFill>
              <a:cs typeface="Calibri Light" panose="020F0302020204030204" pitchFamily="34" charset="0"/>
            </a:endParaRPr>
          </a:p>
          <a:p>
            <a:r>
              <a:rPr lang="fr-FR" sz="2000" b="1" dirty="0"/>
              <a:t>U</a:t>
            </a:r>
            <a:r>
              <a:rPr lang="fr-FR" sz="2000" b="1" dirty="0" smtClean="0"/>
              <a:t>ne </a:t>
            </a:r>
            <a:r>
              <a:rPr lang="fr-FR" sz="2000" b="1" dirty="0"/>
              <a:t>majorité </a:t>
            </a:r>
            <a:r>
              <a:rPr lang="fr-FR" sz="2000" b="1" dirty="0" smtClean="0"/>
              <a:t>(54%) de« </a:t>
            </a:r>
            <a:r>
              <a:rPr lang="fr-FR" sz="2000" b="1" dirty="0" err="1" smtClean="0"/>
              <a:t>primotélétravailleurs</a:t>
            </a:r>
            <a:r>
              <a:rPr lang="fr-FR" sz="2000" b="1" dirty="0" smtClean="0"/>
              <a:t> »</a:t>
            </a:r>
          </a:p>
          <a:p>
            <a:r>
              <a:rPr lang="fr-FR" sz="2000" b="1" dirty="0" smtClean="0"/>
              <a:t>			Dont 1/3 des employeurs n’autorisait pas le télétravail</a:t>
            </a:r>
            <a:endParaRPr lang="fr-FR" sz="900" b="1" dirty="0" smtClean="0"/>
          </a:p>
          <a:p>
            <a:endParaRPr lang="fr-FR" sz="600" dirty="0"/>
          </a:p>
          <a:p>
            <a:pPr marL="800100" lvl="1" indent="-342900">
              <a:buFont typeface="Wingdings" panose="05000000000000000000" pitchFamily="2" charset="2"/>
              <a:buChar char="Ø"/>
            </a:pPr>
            <a:r>
              <a:rPr lang="fr-FR" sz="2000" dirty="0" smtClean="0"/>
              <a:t>Mettre en place et assouplir les règles d’accès au télétravail : nouveaux métiers (réflexion en « tâches télétravaillables »), </a:t>
            </a:r>
            <a:r>
              <a:rPr lang="fr-FR" sz="2000" dirty="0" err="1" smtClean="0"/>
              <a:t>nbre</a:t>
            </a:r>
            <a:r>
              <a:rPr lang="fr-FR" sz="2000" dirty="0" smtClean="0"/>
              <a:t> de jours, modalités…</a:t>
            </a:r>
          </a:p>
          <a:p>
            <a:pPr marL="628650" lvl="1" indent="-171450">
              <a:buFont typeface="Wingdings" panose="05000000000000000000" pitchFamily="2" charset="2"/>
              <a:buChar char="Ø"/>
            </a:pPr>
            <a:endParaRPr lang="fr-FR" sz="600" dirty="0" smtClean="0"/>
          </a:p>
          <a:p>
            <a:pPr marL="800100" lvl="1" indent="-342900">
              <a:buFont typeface="Wingdings" panose="05000000000000000000" pitchFamily="2" charset="2"/>
              <a:buChar char="Ø"/>
            </a:pPr>
            <a:r>
              <a:rPr lang="fr-FR" sz="2000" dirty="0" smtClean="0"/>
              <a:t>Traiter la question de l’équipement</a:t>
            </a:r>
          </a:p>
          <a:p>
            <a:endParaRPr lang="fr-FR" sz="600" dirty="0"/>
          </a:p>
          <a:p>
            <a:endParaRPr lang="fr-FR" sz="1200" dirty="0" smtClean="0"/>
          </a:p>
          <a:p>
            <a:r>
              <a:rPr lang="fr-FR" sz="2400" b="1" dirty="0">
                <a:solidFill>
                  <a:srgbClr val="0AA3C6"/>
                </a:solidFill>
                <a:cs typeface="Calibri Light" panose="020F0302020204030204" pitchFamily="34" charset="0"/>
              </a:rPr>
              <a:t>Une révolution managériale ?</a:t>
            </a:r>
          </a:p>
          <a:p>
            <a:r>
              <a:rPr lang="fr-FR" sz="2000" dirty="0" smtClean="0"/>
              <a:t>Pour 93% des DRH, « une refonte des pratiques managériales sera nécessaire » </a:t>
            </a:r>
            <a:r>
              <a:rPr lang="fr-FR" sz="1600" dirty="0" smtClean="0"/>
              <a:t>ANDRH</a:t>
            </a:r>
          </a:p>
          <a:p>
            <a:endParaRPr lang="fr-FR" sz="800" dirty="0" smtClean="0"/>
          </a:p>
          <a:p>
            <a:r>
              <a:rPr lang="fr-FR" sz="2000" dirty="0" smtClean="0"/>
              <a:t>L’expérience du manager et les compétences « e-communicationnelles » : une condition pour le développement du télétravail (C </a:t>
            </a:r>
            <a:r>
              <a:rPr lang="fr-FR" sz="2000" dirty="0" err="1" smtClean="0"/>
              <a:t>Ruiller</a:t>
            </a:r>
            <a:r>
              <a:rPr lang="fr-FR" sz="2000" dirty="0" smtClean="0"/>
              <a:t>, RDV Télétravail, janv. 2020)</a:t>
            </a:r>
            <a:endParaRPr lang="fr-FR" sz="2000" dirty="0"/>
          </a:p>
          <a:p>
            <a:endParaRPr lang="fr-FR" sz="800" dirty="0" smtClean="0"/>
          </a:p>
          <a:p>
            <a:r>
              <a:rPr lang="fr-FR" sz="2400" b="1" dirty="0">
                <a:solidFill>
                  <a:srgbClr val="0AA3C6"/>
                </a:solidFill>
                <a:cs typeface="Calibri Light" panose="020F0302020204030204" pitchFamily="34" charset="0"/>
                <a:sym typeface="Wingdings" panose="05000000000000000000" pitchFamily="2" charset="2"/>
              </a:rPr>
              <a:t> Un besoin d’accompagnement des </a:t>
            </a:r>
            <a:r>
              <a:rPr lang="fr-FR" sz="2400" b="1" dirty="0" smtClean="0">
                <a:solidFill>
                  <a:srgbClr val="0AA3C6"/>
                </a:solidFill>
                <a:cs typeface="Calibri Light" panose="020F0302020204030204" pitchFamily="34" charset="0"/>
                <a:sym typeface="Wingdings" panose="05000000000000000000" pitchFamily="2" charset="2"/>
              </a:rPr>
              <a:t>entreprises (dont PME ?)</a:t>
            </a:r>
            <a:endParaRPr lang="fr-FR" sz="2400" b="1" dirty="0">
              <a:solidFill>
                <a:srgbClr val="0AA3C6"/>
              </a:solidFill>
              <a:cs typeface="Calibri Light" panose="020F0302020204030204" pitchFamily="34" charset="0"/>
            </a:endParaRPr>
          </a:p>
        </p:txBody>
      </p:sp>
      <p:sp>
        <p:nvSpPr>
          <p:cNvPr id="11" name="ZoneTexte 10"/>
          <p:cNvSpPr txBox="1"/>
          <p:nvPr/>
        </p:nvSpPr>
        <p:spPr>
          <a:xfrm>
            <a:off x="5796136" y="3261509"/>
            <a:ext cx="3024336" cy="707886"/>
          </a:xfrm>
          <a:prstGeom prst="rect">
            <a:avLst/>
          </a:prstGeom>
          <a:solidFill>
            <a:srgbClr val="0AA3C6"/>
          </a:solidFill>
        </p:spPr>
        <p:txBody>
          <a:bodyPr wrap="square" rtlCol="0">
            <a:spAutoFit/>
          </a:bodyPr>
          <a:lstStyle/>
          <a:p>
            <a:r>
              <a:rPr lang="fr-FR" sz="2000" b="1" dirty="0" smtClean="0">
                <a:solidFill>
                  <a:schemeClr val="bg1"/>
                </a:solidFill>
              </a:rPr>
              <a:t>Importance de la négociation collective</a:t>
            </a:r>
            <a:endParaRPr lang="fr-FR" sz="2000" b="1" dirty="0">
              <a:solidFill>
                <a:schemeClr val="bg1"/>
              </a:solidFill>
            </a:endParaRPr>
          </a:p>
        </p:txBody>
      </p:sp>
      <p:sp>
        <p:nvSpPr>
          <p:cNvPr id="13" name="Flèche droite 12"/>
          <p:cNvSpPr/>
          <p:nvPr/>
        </p:nvSpPr>
        <p:spPr>
          <a:xfrm>
            <a:off x="5292080" y="3396837"/>
            <a:ext cx="360040" cy="220536"/>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27029755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Imag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33802"/>
            <a:ext cx="1811331" cy="5413528"/>
          </a:xfrm>
          <a:prstGeom prst="rect">
            <a:avLst/>
          </a:prstGeom>
        </p:spPr>
      </p:pic>
      <p:pic>
        <p:nvPicPr>
          <p:cNvPr id="14" name="Image 13"/>
          <p:cNvPicPr>
            <a:picLocks noChangeAspect="1"/>
          </p:cNvPicPr>
          <p:nvPr/>
        </p:nvPicPr>
        <p:blipFill rotWithShape="1">
          <a:blip r:embed="rId4">
            <a:extLst>
              <a:ext uri="{28A0092B-C50C-407E-A947-70E740481C1C}">
                <a14:useLocalDpi xmlns:a14="http://schemas.microsoft.com/office/drawing/2010/main" val="0"/>
              </a:ext>
            </a:extLst>
          </a:blip>
          <a:srcRect l="4932"/>
          <a:stretch/>
        </p:blipFill>
        <p:spPr>
          <a:xfrm>
            <a:off x="6832600" y="2564904"/>
            <a:ext cx="2303358" cy="2903908"/>
          </a:xfrm>
          <a:prstGeom prst="rect">
            <a:avLst/>
          </a:prstGeom>
        </p:spPr>
      </p:pic>
      <p:sp>
        <p:nvSpPr>
          <p:cNvPr id="12" name="Rectangle 11"/>
          <p:cNvSpPr/>
          <p:nvPr/>
        </p:nvSpPr>
        <p:spPr>
          <a:xfrm>
            <a:off x="-21123" y="1613380"/>
            <a:ext cx="9144001" cy="584775"/>
          </a:xfrm>
          <a:prstGeom prst="rect">
            <a:avLst/>
          </a:prstGeom>
        </p:spPr>
        <p:txBody>
          <a:bodyPr wrap="square">
            <a:spAutoFit/>
          </a:bodyPr>
          <a:lstStyle/>
          <a:p>
            <a:pPr algn="ctr"/>
            <a:r>
              <a:rPr lang="fr-FR" sz="3200" b="1" dirty="0" smtClean="0">
                <a:solidFill>
                  <a:prstClr val="black"/>
                </a:solidFill>
                <a:latin typeface="Carlito" panose="020F0502020204030204" pitchFamily="34" charset="0"/>
                <a:cs typeface="Carlito" panose="020F0502020204030204" pitchFamily="34" charset="0"/>
              </a:rPr>
              <a:t>Merci </a:t>
            </a:r>
            <a:r>
              <a:rPr lang="fr-FR" sz="3200" b="1" dirty="0">
                <a:solidFill>
                  <a:prstClr val="black"/>
                </a:solidFill>
                <a:latin typeface="Carlito" panose="020F0502020204030204" pitchFamily="34" charset="0"/>
                <a:cs typeface="Carlito" panose="020F0502020204030204" pitchFamily="34" charset="0"/>
              </a:rPr>
              <a:t>de votre attention</a:t>
            </a:r>
            <a:endParaRPr lang="fr-FR" sz="3200" b="1" dirty="0" smtClean="0">
              <a:solidFill>
                <a:prstClr val="black"/>
              </a:solidFill>
              <a:latin typeface="Carlito" panose="020F0502020204030204" pitchFamily="34" charset="0"/>
              <a:cs typeface="Carlito" panose="020F0502020204030204" pitchFamily="34" charset="0"/>
            </a:endParaRPr>
          </a:p>
        </p:txBody>
      </p:sp>
      <p:pic>
        <p:nvPicPr>
          <p:cNvPr id="2" name="Imag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5445225"/>
            <a:ext cx="9130890" cy="1412776"/>
          </a:xfrm>
          <a:prstGeom prst="rect">
            <a:avLst/>
          </a:prstGeom>
        </p:spPr>
      </p:pic>
      <p:cxnSp>
        <p:nvCxnSpPr>
          <p:cNvPr id="8" name="Connecteur droit 7"/>
          <p:cNvCxnSpPr/>
          <p:nvPr/>
        </p:nvCxnSpPr>
        <p:spPr>
          <a:xfrm>
            <a:off x="0" y="5458152"/>
            <a:ext cx="9144000" cy="0"/>
          </a:xfrm>
          <a:prstGeom prst="line">
            <a:avLst/>
          </a:prstGeom>
          <a:ln w="12700">
            <a:solidFill>
              <a:srgbClr val="0AA3C6"/>
            </a:solidFill>
          </a:ln>
        </p:spPr>
        <p:style>
          <a:lnRef idx="1">
            <a:schemeClr val="accent1"/>
          </a:lnRef>
          <a:fillRef idx="0">
            <a:schemeClr val="accent1"/>
          </a:fillRef>
          <a:effectRef idx="0">
            <a:schemeClr val="accent1"/>
          </a:effectRef>
          <a:fontRef idx="minor">
            <a:schemeClr val="tx1"/>
          </a:fontRef>
        </p:style>
      </p:cxnSp>
      <p:pic>
        <p:nvPicPr>
          <p:cNvPr id="9" name="Imag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59802" y="2195521"/>
            <a:ext cx="1945878" cy="1945878"/>
          </a:xfrm>
          <a:prstGeom prst="rect">
            <a:avLst/>
          </a:prstGeom>
        </p:spPr>
      </p:pic>
      <p:sp>
        <p:nvSpPr>
          <p:cNvPr id="10" name="Rectangle 9"/>
          <p:cNvSpPr/>
          <p:nvPr/>
        </p:nvSpPr>
        <p:spPr>
          <a:xfrm>
            <a:off x="-139259" y="4432356"/>
            <a:ext cx="9144001" cy="830997"/>
          </a:xfrm>
          <a:prstGeom prst="rect">
            <a:avLst/>
          </a:prstGeom>
        </p:spPr>
        <p:txBody>
          <a:bodyPr wrap="square">
            <a:spAutoFit/>
          </a:bodyPr>
          <a:lstStyle/>
          <a:p>
            <a:pPr algn="ctr"/>
            <a:r>
              <a:rPr lang="fr-FR" sz="2400" dirty="0" smtClean="0">
                <a:solidFill>
                  <a:prstClr val="black"/>
                </a:solidFill>
                <a:latin typeface="Carlito" panose="020F0502020204030204" pitchFamily="34" charset="0"/>
                <a:cs typeface="Carlito" panose="020F0502020204030204" pitchFamily="34" charset="0"/>
              </a:rPr>
              <a:t>Catherine </a:t>
            </a:r>
            <a:r>
              <a:rPr lang="fr-FR" sz="2400" dirty="0" err="1" smtClean="0">
                <a:solidFill>
                  <a:prstClr val="black"/>
                </a:solidFill>
                <a:latin typeface="Carlito" panose="020F0502020204030204" pitchFamily="34" charset="0"/>
                <a:cs typeface="Carlito" panose="020F0502020204030204" pitchFamily="34" charset="0"/>
              </a:rPr>
              <a:t>Dameron</a:t>
            </a:r>
            <a:r>
              <a:rPr lang="fr-FR" sz="2400" dirty="0">
                <a:solidFill>
                  <a:prstClr val="black"/>
                </a:solidFill>
                <a:latin typeface="Carlito" panose="020F0502020204030204" pitchFamily="34" charset="0"/>
                <a:cs typeface="Carlito" panose="020F0502020204030204" pitchFamily="34" charset="0"/>
              </a:rPr>
              <a:t> </a:t>
            </a:r>
            <a:r>
              <a:rPr lang="fr-FR" sz="2400" dirty="0" smtClean="0">
                <a:solidFill>
                  <a:prstClr val="black"/>
                </a:solidFill>
                <a:latin typeface="Carlito" panose="020F0502020204030204" pitchFamily="34" charset="0"/>
                <a:cs typeface="Carlito" panose="020F0502020204030204" pitchFamily="34" charset="0"/>
              </a:rPr>
              <a:t>et Nolwenn Le </a:t>
            </a:r>
            <a:r>
              <a:rPr lang="fr-FR" sz="2400" dirty="0" err="1" smtClean="0">
                <a:solidFill>
                  <a:prstClr val="black"/>
                </a:solidFill>
                <a:latin typeface="Carlito" panose="020F0502020204030204" pitchFamily="34" charset="0"/>
                <a:cs typeface="Carlito" panose="020F0502020204030204" pitchFamily="34" charset="0"/>
              </a:rPr>
              <a:t>Boulch</a:t>
            </a:r>
            <a:endParaRPr lang="fr-FR" sz="2400" dirty="0" smtClean="0">
              <a:solidFill>
                <a:prstClr val="black"/>
              </a:solidFill>
              <a:latin typeface="Carlito" panose="020F0502020204030204" pitchFamily="34" charset="0"/>
              <a:cs typeface="Carlito" panose="020F0502020204030204" pitchFamily="34" charset="0"/>
            </a:endParaRPr>
          </a:p>
          <a:p>
            <a:pPr algn="ctr"/>
            <a:r>
              <a:rPr lang="fr-FR" sz="2400" dirty="0" smtClean="0">
                <a:solidFill>
                  <a:prstClr val="black"/>
                </a:solidFill>
                <a:latin typeface="Carlito" panose="020F0502020204030204" pitchFamily="34" charset="0"/>
                <a:cs typeface="Carlito" panose="020F0502020204030204" pitchFamily="34" charset="0"/>
              </a:rPr>
              <a:t>Bureau des temps, Rennes Métropole</a:t>
            </a:r>
          </a:p>
        </p:txBody>
      </p:sp>
    </p:spTree>
    <p:extLst>
      <p:ext uri="{BB962C8B-B14F-4D97-AF65-F5344CB8AC3E}">
        <p14:creationId xmlns:p14="http://schemas.microsoft.com/office/powerpoint/2010/main" val="4621992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1"/>
          <p:cNvSpPr txBox="1">
            <a:spLocks/>
          </p:cNvSpPr>
          <p:nvPr/>
        </p:nvSpPr>
        <p:spPr>
          <a:xfrm>
            <a:off x="457200" y="121196"/>
            <a:ext cx="8229600" cy="571500"/>
          </a:xfrm>
          <a:prstGeom prst="rect">
            <a:avLst/>
          </a:prstGeom>
        </p:spPr>
        <p:txBody>
          <a:bodyPr>
            <a:normAutofit/>
          </a:bodyPr>
          <a:lstStyle>
            <a:lvl1pPr algn="ctr" defTabSz="914400" rtl="0" eaLnBrk="1" latinLnBrk="0" hangingPunct="1">
              <a:spcBef>
                <a:spcPct val="0"/>
              </a:spcBef>
              <a:buNone/>
              <a:defRPr sz="4400" b="0" kern="1200">
                <a:solidFill>
                  <a:schemeClr val="tx1"/>
                </a:solidFill>
                <a:latin typeface="Carlito" panose="020F0502020204030204" pitchFamily="34" charset="0"/>
                <a:ea typeface="+mj-ea"/>
                <a:cs typeface="Carlito" panose="020F0502020204030204" pitchFamily="34" charset="0"/>
              </a:defRPr>
            </a:lvl1pPr>
          </a:lstStyle>
          <a:p>
            <a:pPr algn="l"/>
            <a:r>
              <a:rPr lang="fr-FR" sz="2800" b="1" dirty="0" smtClean="0"/>
              <a:t>Cadre de l’enquête </a:t>
            </a:r>
            <a:endParaRPr lang="fr-FR" sz="2800" b="1" dirty="0"/>
          </a:p>
        </p:txBody>
      </p:sp>
      <p:sp>
        <p:nvSpPr>
          <p:cNvPr id="12" name="Rectangle 11"/>
          <p:cNvSpPr/>
          <p:nvPr/>
        </p:nvSpPr>
        <p:spPr>
          <a:xfrm>
            <a:off x="487688" y="1340768"/>
            <a:ext cx="8496945" cy="3477875"/>
          </a:xfrm>
          <a:prstGeom prst="rect">
            <a:avLst/>
          </a:prstGeom>
        </p:spPr>
        <p:txBody>
          <a:bodyPr wrap="square">
            <a:spAutoFit/>
          </a:bodyPr>
          <a:lstStyle/>
          <a:p>
            <a:r>
              <a:rPr lang="fr-FR" sz="3200" b="1" dirty="0" smtClean="0">
                <a:solidFill>
                  <a:srgbClr val="EDB057"/>
                </a:solidFill>
                <a:cs typeface="Calibri" panose="020F0502020204030204" pitchFamily="34" charset="0"/>
              </a:rPr>
              <a:t>Objectif</a:t>
            </a:r>
            <a:endParaRPr lang="fr-FR" sz="3200" b="1" dirty="0">
              <a:solidFill>
                <a:srgbClr val="EDB057"/>
              </a:solidFill>
              <a:cs typeface="Calibri" panose="020F0502020204030204" pitchFamily="34" charset="0"/>
            </a:endParaRPr>
          </a:p>
          <a:p>
            <a:pPr marL="742950" lvl="1" indent="-285750">
              <a:buFontTx/>
              <a:buChar char="-"/>
            </a:pPr>
            <a:r>
              <a:rPr lang="fr-FR" sz="2400" dirty="0" smtClean="0">
                <a:solidFill>
                  <a:srgbClr val="0AA3C6"/>
                </a:solidFill>
                <a:cs typeface="Calibri Light" panose="020F0302020204030204" pitchFamily="34" charset="0"/>
              </a:rPr>
              <a:t>Porter un regard sur les </a:t>
            </a:r>
            <a:r>
              <a:rPr lang="fr-FR" sz="3200" b="1" dirty="0" smtClean="0">
                <a:solidFill>
                  <a:srgbClr val="0AA3C6"/>
                </a:solidFill>
                <a:cs typeface="Calibri Light" panose="020F0302020204030204" pitchFamily="34" charset="0"/>
              </a:rPr>
              <a:t>pratiques, les perceptions et les perspectives en matière de « télétravail »</a:t>
            </a:r>
            <a:r>
              <a:rPr lang="fr-FR" sz="2400" dirty="0" smtClean="0">
                <a:solidFill>
                  <a:srgbClr val="0AA3C6"/>
                </a:solidFill>
                <a:cs typeface="Calibri Light" panose="020F0302020204030204" pitchFamily="34" charset="0"/>
              </a:rPr>
              <a:t>à l’échelle du territoire</a:t>
            </a:r>
          </a:p>
          <a:p>
            <a:pPr marL="742950" lvl="1" indent="-285750">
              <a:buFontTx/>
              <a:buChar char="-"/>
            </a:pPr>
            <a:endParaRPr lang="fr-FR" sz="2400" dirty="0" smtClean="0">
              <a:solidFill>
                <a:srgbClr val="0AA3C6"/>
              </a:solidFill>
              <a:cs typeface="Calibri Light" panose="020F0302020204030204" pitchFamily="34" charset="0"/>
            </a:endParaRPr>
          </a:p>
          <a:p>
            <a:pPr marL="742950" lvl="1" indent="-285750">
              <a:buFontTx/>
              <a:buChar char="-"/>
            </a:pPr>
            <a:r>
              <a:rPr lang="fr-FR" sz="2400" dirty="0">
                <a:solidFill>
                  <a:srgbClr val="0AA3C6"/>
                </a:solidFill>
                <a:cs typeface="Calibri Light" panose="020F0302020204030204" pitchFamily="34" charset="0"/>
              </a:rPr>
              <a:t>Obtenir des informations utiles à la poursuite des actions </a:t>
            </a:r>
            <a:r>
              <a:rPr lang="fr-FR" sz="2400" dirty="0" smtClean="0">
                <a:solidFill>
                  <a:srgbClr val="0AA3C6"/>
                </a:solidFill>
                <a:cs typeface="Calibri Light" panose="020F0302020204030204" pitchFamily="34" charset="0"/>
              </a:rPr>
              <a:t>locales    </a:t>
            </a:r>
            <a:endParaRPr lang="fr-FR" sz="2400" dirty="0">
              <a:solidFill>
                <a:srgbClr val="0AA3C6"/>
              </a:solidFill>
              <a:cs typeface="Calibri Light" panose="020F0302020204030204" pitchFamily="34" charset="0"/>
            </a:endParaRPr>
          </a:p>
          <a:p>
            <a:pPr lvl="1"/>
            <a:endParaRPr lang="fr-FR" sz="2000" dirty="0" smtClean="0">
              <a:solidFill>
                <a:srgbClr val="0AA3C6"/>
              </a:solidFill>
              <a:cs typeface="Calibri Light" panose="020F0302020204030204" pitchFamily="34" charset="0"/>
            </a:endParaRPr>
          </a:p>
        </p:txBody>
      </p:sp>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5013176"/>
            <a:ext cx="781056" cy="623892"/>
          </a:xfrm>
          <a:prstGeom prst="rect">
            <a:avLst/>
          </a:prstGeom>
        </p:spPr>
      </p:pic>
      <p:sp>
        <p:nvSpPr>
          <p:cNvPr id="5" name="ZoneTexte 4"/>
          <p:cNvSpPr txBox="1"/>
          <p:nvPr/>
        </p:nvSpPr>
        <p:spPr>
          <a:xfrm>
            <a:off x="487688" y="5637068"/>
            <a:ext cx="6820616" cy="923330"/>
          </a:xfrm>
          <a:prstGeom prst="rect">
            <a:avLst/>
          </a:prstGeom>
          <a:noFill/>
        </p:spPr>
        <p:txBody>
          <a:bodyPr wrap="square" rtlCol="0">
            <a:spAutoFit/>
          </a:bodyPr>
          <a:lstStyle/>
          <a:p>
            <a:r>
              <a:rPr lang="fr-FR" dirty="0" smtClean="0">
                <a:latin typeface="Calibri Light" panose="020F0302020204030204" pitchFamily="34" charset="0"/>
                <a:cs typeface="Calibri Light" panose="020F0302020204030204" pitchFamily="34" charset="0"/>
              </a:rPr>
              <a:t>Le </a:t>
            </a:r>
            <a:r>
              <a:rPr lang="fr-FR" b="1" dirty="0" smtClean="0">
                <a:latin typeface="Calibri Light" panose="020F0302020204030204" pitchFamily="34" charset="0"/>
                <a:cs typeface="Calibri Light" panose="020F0302020204030204" pitchFamily="34" charset="0"/>
              </a:rPr>
              <a:t>« travail à distance » </a:t>
            </a:r>
            <a:r>
              <a:rPr lang="fr-FR" dirty="0" smtClean="0">
                <a:latin typeface="Calibri Light" panose="020F0302020204030204" pitchFamily="34" charset="0"/>
                <a:cs typeface="Calibri Light" panose="020F0302020204030204" pitchFamily="34" charset="0"/>
              </a:rPr>
              <a:t>vécu pendant le confinement diffère du « </a:t>
            </a:r>
            <a:r>
              <a:rPr lang="fr-FR" b="1" dirty="0" smtClean="0">
                <a:latin typeface="Calibri Light" panose="020F0302020204030204" pitchFamily="34" charset="0"/>
                <a:cs typeface="Calibri Light" panose="020F0302020204030204" pitchFamily="34" charset="0"/>
              </a:rPr>
              <a:t>télétravail</a:t>
            </a:r>
            <a:r>
              <a:rPr lang="fr-FR" dirty="0" smtClean="0">
                <a:latin typeface="Calibri Light" panose="020F0302020204030204" pitchFamily="34" charset="0"/>
                <a:cs typeface="Calibri Light" panose="020F0302020204030204" pitchFamily="34" charset="0"/>
              </a:rPr>
              <a:t> » habituel : imposé, à temps plein, en présence des autres membres du foyer, sans l’équipement et l’accompagnement nécessaires</a:t>
            </a:r>
            <a:endParaRPr lang="fr-FR" dirty="0">
              <a:latin typeface="Calibri Light" panose="020F0302020204030204" pitchFamily="34" charset="0"/>
              <a:cs typeface="Calibri Light" panose="020F0302020204030204" pitchFamily="34" charset="0"/>
            </a:endParaRPr>
          </a:p>
        </p:txBody>
      </p:sp>
      <p:cxnSp>
        <p:nvCxnSpPr>
          <p:cNvPr id="6" name="Connecteur droit 5"/>
          <p:cNvCxnSpPr/>
          <p:nvPr/>
        </p:nvCxnSpPr>
        <p:spPr>
          <a:xfrm>
            <a:off x="467544" y="6597352"/>
            <a:ext cx="4392488" cy="0"/>
          </a:xfrm>
          <a:prstGeom prst="line">
            <a:avLst/>
          </a:prstGeom>
          <a:ln w="9525">
            <a:solidFill>
              <a:srgbClr val="EDB057"/>
            </a:solidFill>
          </a:ln>
        </p:spPr>
        <p:style>
          <a:lnRef idx="1">
            <a:schemeClr val="accent1"/>
          </a:lnRef>
          <a:fillRef idx="0">
            <a:schemeClr val="accent1"/>
          </a:fillRef>
          <a:effectRef idx="0">
            <a:schemeClr val="accent1"/>
          </a:effectRef>
          <a:fontRef idx="minor">
            <a:schemeClr val="tx1"/>
          </a:fontRef>
        </p:style>
      </p:cxnSp>
      <p:cxnSp>
        <p:nvCxnSpPr>
          <p:cNvPr id="7" name="Connecteur droit 6"/>
          <p:cNvCxnSpPr/>
          <p:nvPr/>
        </p:nvCxnSpPr>
        <p:spPr>
          <a:xfrm flipH="1" flipV="1">
            <a:off x="467544" y="5301208"/>
            <a:ext cx="7612" cy="1296144"/>
          </a:xfrm>
          <a:prstGeom prst="line">
            <a:avLst/>
          </a:prstGeom>
          <a:ln w="9525">
            <a:solidFill>
              <a:srgbClr val="EDB05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50655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1"/>
          <p:cNvSpPr txBox="1">
            <a:spLocks/>
          </p:cNvSpPr>
          <p:nvPr/>
        </p:nvSpPr>
        <p:spPr>
          <a:xfrm>
            <a:off x="457200" y="121196"/>
            <a:ext cx="8229600" cy="571500"/>
          </a:xfrm>
          <a:prstGeom prst="rect">
            <a:avLst/>
          </a:prstGeom>
        </p:spPr>
        <p:txBody>
          <a:bodyPr>
            <a:normAutofit/>
          </a:bodyPr>
          <a:lstStyle>
            <a:lvl1pPr algn="ctr" defTabSz="914400" rtl="0" eaLnBrk="1" latinLnBrk="0" hangingPunct="1">
              <a:spcBef>
                <a:spcPct val="0"/>
              </a:spcBef>
              <a:buNone/>
              <a:defRPr sz="4400" b="0" kern="1200">
                <a:solidFill>
                  <a:schemeClr val="tx1"/>
                </a:solidFill>
                <a:latin typeface="Carlito" panose="020F0502020204030204" pitchFamily="34" charset="0"/>
                <a:ea typeface="+mj-ea"/>
                <a:cs typeface="Carlito" panose="020F0502020204030204" pitchFamily="34" charset="0"/>
              </a:defRPr>
            </a:lvl1pPr>
          </a:lstStyle>
          <a:p>
            <a:pPr algn="l"/>
            <a:r>
              <a:rPr lang="fr-FR" sz="2800" b="1" dirty="0" smtClean="0"/>
              <a:t>Cadre de l’enquête </a:t>
            </a:r>
            <a:endParaRPr lang="fr-FR" sz="2800" b="1" dirty="0"/>
          </a:p>
        </p:txBody>
      </p:sp>
      <p:sp>
        <p:nvSpPr>
          <p:cNvPr id="12" name="Rectangle 11"/>
          <p:cNvSpPr/>
          <p:nvPr/>
        </p:nvSpPr>
        <p:spPr>
          <a:xfrm>
            <a:off x="457200" y="2996952"/>
            <a:ext cx="5020416" cy="3477875"/>
          </a:xfrm>
          <a:prstGeom prst="rect">
            <a:avLst/>
          </a:prstGeom>
        </p:spPr>
        <p:txBody>
          <a:bodyPr wrap="square">
            <a:spAutoFit/>
          </a:bodyPr>
          <a:lstStyle/>
          <a:p>
            <a:pPr marL="342900" indent="-342900">
              <a:buFontTx/>
              <a:buChar char="-"/>
            </a:pPr>
            <a:r>
              <a:rPr lang="fr-FR" sz="2400" dirty="0" smtClean="0">
                <a:solidFill>
                  <a:srgbClr val="0AA3C6"/>
                </a:solidFill>
                <a:cs typeface="Calibri Light" panose="020F0302020204030204" pitchFamily="34" charset="0"/>
              </a:rPr>
              <a:t>16 </a:t>
            </a:r>
            <a:r>
              <a:rPr lang="fr-FR" sz="2400" dirty="0">
                <a:solidFill>
                  <a:srgbClr val="0AA3C6"/>
                </a:solidFill>
                <a:cs typeface="Calibri Light" panose="020F0302020204030204" pitchFamily="34" charset="0"/>
              </a:rPr>
              <a:t>EPCI, 357 communes, plus d’un million d’habitants</a:t>
            </a:r>
          </a:p>
          <a:p>
            <a:pPr marL="342900" indent="-342900">
              <a:buFontTx/>
              <a:buChar char="-"/>
            </a:pPr>
            <a:endParaRPr lang="fr-FR" sz="2400" dirty="0" smtClean="0">
              <a:solidFill>
                <a:srgbClr val="0AA3C6"/>
              </a:solidFill>
              <a:cs typeface="Calibri Light" panose="020F0302020204030204" pitchFamily="34" charset="0"/>
            </a:endParaRPr>
          </a:p>
          <a:p>
            <a:pPr marL="342900" indent="-342900">
              <a:buFontTx/>
              <a:buChar char="-"/>
            </a:pPr>
            <a:r>
              <a:rPr lang="fr-FR" sz="2400" dirty="0" smtClean="0">
                <a:solidFill>
                  <a:srgbClr val="0AA3C6"/>
                </a:solidFill>
                <a:cs typeface="Calibri Light" panose="020F0302020204030204" pitchFamily="34" charset="0"/>
              </a:rPr>
              <a:t>Travail </a:t>
            </a:r>
            <a:r>
              <a:rPr lang="fr-FR" sz="2400" dirty="0">
                <a:solidFill>
                  <a:srgbClr val="0AA3C6"/>
                </a:solidFill>
                <a:cs typeface="Calibri Light" panose="020F0302020204030204" pitchFamily="34" charset="0"/>
              </a:rPr>
              <a:t>en commun depuis 2017 sur les questions de mobilité et notamment sur la promotion du télétravail et du </a:t>
            </a:r>
            <a:r>
              <a:rPr lang="fr-FR" sz="2400" dirty="0" err="1">
                <a:solidFill>
                  <a:srgbClr val="0AA3C6"/>
                </a:solidFill>
                <a:cs typeface="Calibri Light" panose="020F0302020204030204" pitchFamily="34" charset="0"/>
              </a:rPr>
              <a:t>coworking</a:t>
            </a:r>
            <a:r>
              <a:rPr lang="fr-FR" sz="2400" dirty="0">
                <a:solidFill>
                  <a:srgbClr val="0AA3C6"/>
                </a:solidFill>
                <a:cs typeface="Calibri Light" panose="020F0302020204030204" pitchFamily="34" charset="0"/>
              </a:rPr>
              <a:t> au sein d’un groupe de travail dédié</a:t>
            </a:r>
          </a:p>
          <a:p>
            <a:endParaRPr lang="fr-FR" sz="2800" kern="1200" dirty="0" smtClean="0">
              <a:solidFill>
                <a:srgbClr val="EDB057"/>
              </a:solidFill>
              <a:latin typeface="+mn-lt"/>
              <a:ea typeface="+mn-ea"/>
              <a:cs typeface="Calibri" panose="020F0502020204030204" pitchFamily="34" charset="0"/>
            </a:endParaRPr>
          </a:p>
        </p:txBody>
      </p:sp>
      <p:sp>
        <p:nvSpPr>
          <p:cNvPr id="2" name="ZoneTexte 1"/>
          <p:cNvSpPr txBox="1"/>
          <p:nvPr/>
        </p:nvSpPr>
        <p:spPr>
          <a:xfrm>
            <a:off x="404248" y="1252498"/>
            <a:ext cx="8579296" cy="1600438"/>
          </a:xfrm>
          <a:prstGeom prst="rect">
            <a:avLst/>
          </a:prstGeom>
          <a:noFill/>
        </p:spPr>
        <p:txBody>
          <a:bodyPr wrap="square" rtlCol="0">
            <a:spAutoFit/>
          </a:bodyPr>
          <a:lstStyle/>
          <a:p>
            <a:r>
              <a:rPr lang="fr-FR" sz="3200" b="1" dirty="0">
                <a:solidFill>
                  <a:srgbClr val="EDB057"/>
                </a:solidFill>
                <a:cs typeface="Calibri" panose="020F0502020204030204" pitchFamily="34" charset="0"/>
              </a:rPr>
              <a:t>Territoire : </a:t>
            </a:r>
            <a:r>
              <a:rPr lang="fr-FR" sz="2400" dirty="0">
                <a:solidFill>
                  <a:srgbClr val="EDB057"/>
                </a:solidFill>
                <a:cs typeface="Calibri" panose="020F0502020204030204" pitchFamily="34" charset="0"/>
              </a:rPr>
              <a:t>contrat de coopération de l’Aire urbaine de Rennes élargie aux communautés d’agglomération de Saint-Malo, Fougères, Vitré, Redon et Dinan</a:t>
            </a:r>
          </a:p>
          <a:p>
            <a:endParaRPr lang="fr-FR" dirty="0"/>
          </a:p>
        </p:txBody>
      </p:sp>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52120" y="2219278"/>
            <a:ext cx="3168352" cy="4484144"/>
          </a:xfrm>
          <a:prstGeom prst="rect">
            <a:avLst/>
          </a:prstGeom>
        </p:spPr>
      </p:pic>
    </p:spTree>
    <p:extLst>
      <p:ext uri="{BB962C8B-B14F-4D97-AF65-F5344CB8AC3E}">
        <p14:creationId xmlns:p14="http://schemas.microsoft.com/office/powerpoint/2010/main" val="32412742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1"/>
          <p:cNvSpPr txBox="1">
            <a:spLocks/>
          </p:cNvSpPr>
          <p:nvPr/>
        </p:nvSpPr>
        <p:spPr>
          <a:xfrm>
            <a:off x="457200" y="121196"/>
            <a:ext cx="8229600" cy="571500"/>
          </a:xfrm>
          <a:prstGeom prst="rect">
            <a:avLst/>
          </a:prstGeom>
        </p:spPr>
        <p:txBody>
          <a:bodyPr>
            <a:normAutofit/>
          </a:bodyPr>
          <a:lstStyle>
            <a:lvl1pPr algn="ctr" defTabSz="914400" rtl="0" eaLnBrk="1" latinLnBrk="0" hangingPunct="1">
              <a:spcBef>
                <a:spcPct val="0"/>
              </a:spcBef>
              <a:buNone/>
              <a:defRPr sz="4400" b="0" kern="1200">
                <a:solidFill>
                  <a:schemeClr val="tx1"/>
                </a:solidFill>
                <a:latin typeface="Carlito" panose="020F0502020204030204" pitchFamily="34" charset="0"/>
                <a:ea typeface="+mj-ea"/>
                <a:cs typeface="Carlito" panose="020F0502020204030204" pitchFamily="34" charset="0"/>
              </a:defRPr>
            </a:lvl1pPr>
          </a:lstStyle>
          <a:p>
            <a:pPr algn="l"/>
            <a:r>
              <a:rPr lang="fr-FR" sz="2800" b="1" dirty="0" smtClean="0"/>
              <a:t>Modalités d’enquête </a:t>
            </a:r>
            <a:endParaRPr lang="fr-FR" sz="2800" b="1" dirty="0"/>
          </a:p>
        </p:txBody>
      </p:sp>
      <p:sp>
        <p:nvSpPr>
          <p:cNvPr id="12" name="Rectangle 11"/>
          <p:cNvSpPr/>
          <p:nvPr/>
        </p:nvSpPr>
        <p:spPr>
          <a:xfrm>
            <a:off x="467543" y="1124744"/>
            <a:ext cx="6264697" cy="584775"/>
          </a:xfrm>
          <a:prstGeom prst="rect">
            <a:avLst/>
          </a:prstGeom>
        </p:spPr>
        <p:txBody>
          <a:bodyPr wrap="square">
            <a:spAutoFit/>
          </a:bodyPr>
          <a:lstStyle/>
          <a:p>
            <a:r>
              <a:rPr lang="fr-FR" sz="3200" dirty="0" smtClean="0">
                <a:solidFill>
                  <a:srgbClr val="EDB057"/>
                </a:solidFill>
                <a:cs typeface="Calibri" panose="020F0502020204030204" pitchFamily="34" charset="0"/>
              </a:rPr>
              <a:t>Diffusion</a:t>
            </a:r>
            <a:endParaRPr lang="fr-FR" sz="3200" kern="1200" dirty="0" smtClean="0">
              <a:solidFill>
                <a:srgbClr val="EDB057"/>
              </a:solidFill>
              <a:cs typeface="Calibri" panose="020F0502020204030204" pitchFamily="34" charset="0"/>
            </a:endParaRPr>
          </a:p>
        </p:txBody>
      </p:sp>
      <p:sp>
        <p:nvSpPr>
          <p:cNvPr id="13" name="Rectangle 12"/>
          <p:cNvSpPr/>
          <p:nvPr/>
        </p:nvSpPr>
        <p:spPr>
          <a:xfrm>
            <a:off x="452666" y="1709519"/>
            <a:ext cx="8496944" cy="4647426"/>
          </a:xfrm>
          <a:prstGeom prst="rect">
            <a:avLst/>
          </a:prstGeom>
        </p:spPr>
        <p:txBody>
          <a:bodyPr wrap="square">
            <a:spAutoFit/>
          </a:bodyPr>
          <a:lstStyle/>
          <a:p>
            <a:pPr marL="342900" indent="-342900">
              <a:buFontTx/>
              <a:buChar char="-"/>
            </a:pPr>
            <a:r>
              <a:rPr lang="fr-FR" sz="2400" dirty="0" smtClean="0">
                <a:solidFill>
                  <a:srgbClr val="0AA3C6"/>
                </a:solidFill>
                <a:cs typeface="Calibri Light" panose="020F0302020204030204" pitchFamily="34" charset="0"/>
              </a:rPr>
              <a:t>Enquête réalisée en ligne entre le 28 avril et le 25 mai 2020</a:t>
            </a:r>
          </a:p>
          <a:p>
            <a:pPr marL="285750" indent="-285750">
              <a:buFontTx/>
              <a:buChar char="-"/>
            </a:pPr>
            <a:r>
              <a:rPr lang="fr-FR" sz="2400" dirty="0" smtClean="0">
                <a:solidFill>
                  <a:srgbClr val="0AA3C6"/>
                </a:solidFill>
                <a:cs typeface="Calibri Light" panose="020F0302020204030204" pitchFamily="34" charset="0"/>
              </a:rPr>
              <a:t> Relayée </a:t>
            </a:r>
          </a:p>
          <a:p>
            <a:pPr marL="742950" lvl="1" indent="-285750">
              <a:buFontTx/>
              <a:buChar char="-"/>
            </a:pPr>
            <a:r>
              <a:rPr lang="fr-FR" sz="2400" dirty="0">
                <a:solidFill>
                  <a:srgbClr val="0AA3C6"/>
                </a:solidFill>
                <a:cs typeface="Calibri Light" panose="020F0302020204030204" pitchFamily="34" charset="0"/>
              </a:rPr>
              <a:t>par les différents EPCI auprès des entreprises (Plans de mobilité…)  et contacts de leur </a:t>
            </a:r>
            <a:r>
              <a:rPr lang="fr-FR" sz="2400" dirty="0" smtClean="0">
                <a:solidFill>
                  <a:srgbClr val="0AA3C6"/>
                </a:solidFill>
                <a:cs typeface="Calibri Light" panose="020F0302020204030204" pitchFamily="34" charset="0"/>
              </a:rPr>
              <a:t>territoire</a:t>
            </a:r>
          </a:p>
          <a:p>
            <a:pPr marL="742950" lvl="1" indent="-285750">
              <a:buFontTx/>
              <a:buChar char="-"/>
            </a:pPr>
            <a:r>
              <a:rPr lang="fr-FR" sz="2400" dirty="0" smtClean="0">
                <a:solidFill>
                  <a:srgbClr val="0AA3C6"/>
                </a:solidFill>
                <a:cs typeface="Calibri Light" panose="020F0302020204030204" pitchFamily="34" charset="0"/>
              </a:rPr>
              <a:t>Par les espaces de </a:t>
            </a:r>
            <a:r>
              <a:rPr lang="fr-FR" sz="2400" dirty="0" err="1" smtClean="0">
                <a:solidFill>
                  <a:srgbClr val="0AA3C6"/>
                </a:solidFill>
                <a:cs typeface="Calibri Light" panose="020F0302020204030204" pitchFamily="34" charset="0"/>
              </a:rPr>
              <a:t>coworking</a:t>
            </a:r>
            <a:r>
              <a:rPr lang="fr-FR" sz="2400" dirty="0" smtClean="0">
                <a:solidFill>
                  <a:srgbClr val="0AA3C6"/>
                </a:solidFill>
                <a:cs typeface="Calibri Light" panose="020F0302020204030204" pitchFamily="34" charset="0"/>
              </a:rPr>
              <a:t> partenaires</a:t>
            </a:r>
            <a:endParaRPr lang="fr-FR" sz="2400" dirty="0">
              <a:solidFill>
                <a:srgbClr val="0AA3C6"/>
              </a:solidFill>
              <a:cs typeface="Calibri Light" panose="020F0302020204030204" pitchFamily="34" charset="0"/>
            </a:endParaRPr>
          </a:p>
          <a:p>
            <a:pPr marL="742950" lvl="1" indent="-285750">
              <a:buFontTx/>
              <a:buChar char="-"/>
            </a:pPr>
            <a:r>
              <a:rPr lang="fr-FR" sz="2400" dirty="0">
                <a:solidFill>
                  <a:srgbClr val="0AA3C6"/>
                </a:solidFill>
                <a:cs typeface="Calibri Light" panose="020F0302020204030204" pitchFamily="34" charset="0"/>
              </a:rPr>
              <a:t>Sur les réseaux sociaux</a:t>
            </a:r>
          </a:p>
          <a:p>
            <a:pPr marL="285750" indent="-285750">
              <a:buFontTx/>
              <a:buChar char="-"/>
            </a:pPr>
            <a:endParaRPr lang="fr-FR" sz="2000" dirty="0" smtClean="0">
              <a:solidFill>
                <a:srgbClr val="0AA3C6"/>
              </a:solidFill>
              <a:cs typeface="Calibri Light" panose="020F0302020204030204" pitchFamily="34" charset="0"/>
            </a:endParaRPr>
          </a:p>
          <a:p>
            <a:r>
              <a:rPr lang="fr-FR" sz="3600" dirty="0" smtClean="0">
                <a:solidFill>
                  <a:srgbClr val="EDB057"/>
                </a:solidFill>
                <a:latin typeface="EmojiOne Color"/>
                <a:ea typeface="EmojiOne Color"/>
                <a:cs typeface="Calibri" panose="020F0502020204030204" pitchFamily="34" charset="0"/>
              </a:rPr>
              <a:t>⚠ </a:t>
            </a:r>
            <a:r>
              <a:rPr lang="fr-FR" sz="2800" dirty="0" smtClean="0">
                <a:solidFill>
                  <a:srgbClr val="EDB057"/>
                </a:solidFill>
                <a:cs typeface="Calibri" panose="020F0502020204030204" pitchFamily="34" charset="0"/>
              </a:rPr>
              <a:t>Cette enquête n’est </a:t>
            </a:r>
            <a:r>
              <a:rPr lang="fr-FR" sz="2800" b="1" dirty="0" smtClean="0">
                <a:solidFill>
                  <a:srgbClr val="EDB057"/>
                </a:solidFill>
                <a:cs typeface="Calibri" panose="020F0502020204030204" pitchFamily="34" charset="0"/>
              </a:rPr>
              <a:t>pas un sondage</a:t>
            </a:r>
            <a:endParaRPr lang="fr-FR" sz="3600" b="1" dirty="0">
              <a:solidFill>
                <a:srgbClr val="EDB057"/>
              </a:solidFill>
              <a:cs typeface="Calibri" panose="020F0502020204030204" pitchFamily="34" charset="0"/>
            </a:endParaRPr>
          </a:p>
          <a:p>
            <a:pPr marL="742950" lvl="1" indent="-285750">
              <a:buFontTx/>
              <a:buChar char="-"/>
            </a:pPr>
            <a:r>
              <a:rPr lang="fr-FR" sz="2400" dirty="0" smtClean="0">
                <a:solidFill>
                  <a:srgbClr val="0AA3C6"/>
                </a:solidFill>
                <a:cs typeface="Calibri Light" panose="020F0302020204030204" pitchFamily="34" charset="0"/>
              </a:rPr>
              <a:t>Elle ne repose pas sur un échantillon représentatif de l’ensemble des salariés du territoire</a:t>
            </a:r>
          </a:p>
          <a:p>
            <a:pPr marL="742950" lvl="1" indent="-285750">
              <a:buFontTx/>
              <a:buChar char="-"/>
            </a:pPr>
            <a:r>
              <a:rPr lang="fr-FR" sz="2400" dirty="0" smtClean="0">
                <a:solidFill>
                  <a:srgbClr val="0AA3C6"/>
                </a:solidFill>
                <a:cs typeface="Calibri Light" panose="020F0302020204030204" pitchFamily="34" charset="0"/>
              </a:rPr>
              <a:t>C’est une expression de personnes en télétravail pendant la crise sanitaire et souhaitant s’exprimer sur le sujet</a:t>
            </a:r>
          </a:p>
        </p:txBody>
      </p:sp>
    </p:spTree>
    <p:extLst>
      <p:ext uri="{BB962C8B-B14F-4D97-AF65-F5344CB8AC3E}">
        <p14:creationId xmlns:p14="http://schemas.microsoft.com/office/powerpoint/2010/main" val="359178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1"/>
          <p:cNvSpPr txBox="1">
            <a:spLocks/>
          </p:cNvSpPr>
          <p:nvPr/>
        </p:nvSpPr>
        <p:spPr>
          <a:xfrm>
            <a:off x="457200" y="121196"/>
            <a:ext cx="8229600" cy="571500"/>
          </a:xfrm>
          <a:prstGeom prst="rect">
            <a:avLst/>
          </a:prstGeom>
        </p:spPr>
        <p:txBody>
          <a:bodyPr>
            <a:normAutofit/>
          </a:bodyPr>
          <a:lstStyle>
            <a:lvl1pPr algn="ctr" defTabSz="914400" rtl="0" eaLnBrk="1" latinLnBrk="0" hangingPunct="1">
              <a:spcBef>
                <a:spcPct val="0"/>
              </a:spcBef>
              <a:buNone/>
              <a:defRPr sz="4400" b="0" kern="1200">
                <a:solidFill>
                  <a:schemeClr val="tx1"/>
                </a:solidFill>
                <a:latin typeface="Carlito" panose="020F0502020204030204" pitchFamily="34" charset="0"/>
                <a:ea typeface="+mj-ea"/>
                <a:cs typeface="Carlito" panose="020F0502020204030204" pitchFamily="34" charset="0"/>
              </a:defRPr>
            </a:lvl1pPr>
          </a:lstStyle>
          <a:p>
            <a:pPr algn="l"/>
            <a:r>
              <a:rPr lang="fr-FR" sz="2800" b="1" dirty="0" smtClean="0"/>
              <a:t>Focus sur le profil des 2200 répondants à l’enquête</a:t>
            </a:r>
            <a:endParaRPr lang="fr-FR" sz="2800" b="1" dirty="0"/>
          </a:p>
        </p:txBody>
      </p:sp>
      <p:sp>
        <p:nvSpPr>
          <p:cNvPr id="5" name="Rectangle 4"/>
          <p:cNvSpPr/>
          <p:nvPr/>
        </p:nvSpPr>
        <p:spPr>
          <a:xfrm>
            <a:off x="-43880" y="1486678"/>
            <a:ext cx="5544616" cy="6186309"/>
          </a:xfrm>
          <a:prstGeom prst="rect">
            <a:avLst/>
          </a:prstGeom>
        </p:spPr>
        <p:txBody>
          <a:bodyPr wrap="square">
            <a:spAutoFit/>
          </a:bodyPr>
          <a:lstStyle/>
          <a:p>
            <a:pPr marL="342900" indent="-342900">
              <a:buFont typeface="Wingdings" panose="05000000000000000000" pitchFamily="2" charset="2"/>
              <a:buChar char="ü"/>
            </a:pPr>
            <a:r>
              <a:rPr lang="fr-FR" sz="2300" dirty="0" err="1" smtClean="0">
                <a:solidFill>
                  <a:srgbClr val="0AA3C6"/>
                </a:solidFill>
                <a:cs typeface="Calibri Light" panose="020F0302020204030204" pitchFamily="34" charset="0"/>
              </a:rPr>
              <a:t>Sur-représentation</a:t>
            </a:r>
            <a:r>
              <a:rPr lang="fr-FR" sz="2300" dirty="0" smtClean="0">
                <a:solidFill>
                  <a:srgbClr val="0AA3C6"/>
                </a:solidFill>
                <a:cs typeface="Calibri Light" panose="020F0302020204030204" pitchFamily="34" charset="0"/>
              </a:rPr>
              <a:t> des femmes, des cadres, des agents du public, des grandes entreprises, des </a:t>
            </a:r>
            <a:r>
              <a:rPr lang="fr-FR" sz="2300" dirty="0">
                <a:solidFill>
                  <a:srgbClr val="0AA3C6"/>
                </a:solidFill>
                <a:cs typeface="Calibri Light" panose="020F0302020204030204" pitchFamily="34" charset="0"/>
              </a:rPr>
              <a:t>salariés </a:t>
            </a:r>
            <a:r>
              <a:rPr lang="fr-FR" sz="2300" dirty="0" smtClean="0">
                <a:solidFill>
                  <a:srgbClr val="0AA3C6"/>
                </a:solidFill>
                <a:cs typeface="Calibri Light" panose="020F0302020204030204" pitchFamily="34" charset="0"/>
              </a:rPr>
              <a:t>travaillant </a:t>
            </a:r>
            <a:r>
              <a:rPr lang="fr-FR" sz="2300" dirty="0">
                <a:solidFill>
                  <a:srgbClr val="0AA3C6"/>
                </a:solidFill>
                <a:cs typeface="Calibri Light" panose="020F0302020204030204" pitchFamily="34" charset="0"/>
              </a:rPr>
              <a:t>dans une entreprise où le télétravail était autorisé avant le </a:t>
            </a:r>
            <a:r>
              <a:rPr lang="fr-FR" sz="2300" dirty="0" smtClean="0">
                <a:solidFill>
                  <a:srgbClr val="0AA3C6"/>
                </a:solidFill>
                <a:cs typeface="Calibri Light" panose="020F0302020204030204" pitchFamily="34" charset="0"/>
              </a:rPr>
              <a:t>confinement : 76%)</a:t>
            </a:r>
          </a:p>
          <a:p>
            <a:pPr marL="342900" indent="-342900">
              <a:buFont typeface="Wingdings" panose="05000000000000000000" pitchFamily="2" charset="2"/>
              <a:buChar char="ü"/>
            </a:pPr>
            <a:endParaRPr lang="fr-FR" sz="1400" dirty="0" smtClean="0">
              <a:solidFill>
                <a:srgbClr val="0AA3C6"/>
              </a:solidFill>
              <a:cs typeface="Calibri Light" panose="020F0302020204030204" pitchFamily="34" charset="0"/>
            </a:endParaRPr>
          </a:p>
          <a:p>
            <a:pPr marL="342900" indent="-342900">
              <a:buFont typeface="Wingdings" panose="05000000000000000000" pitchFamily="2" charset="2"/>
              <a:buChar char="ü"/>
            </a:pPr>
            <a:r>
              <a:rPr lang="fr-FR" sz="2300" dirty="0" err="1" smtClean="0">
                <a:solidFill>
                  <a:srgbClr val="0AA3C6"/>
                </a:solidFill>
                <a:cs typeface="Calibri Light" panose="020F0302020204030204" pitchFamily="34" charset="0"/>
              </a:rPr>
              <a:t>Sur-représentation</a:t>
            </a:r>
            <a:r>
              <a:rPr lang="fr-FR" sz="2300" dirty="0" smtClean="0">
                <a:solidFill>
                  <a:srgbClr val="0AA3C6"/>
                </a:solidFill>
                <a:cs typeface="Calibri Light" panose="020F0302020204030204" pitchFamily="34" charset="0"/>
              </a:rPr>
              <a:t> des personnes en télétravail pendant le confinement (96% des répondants</a:t>
            </a:r>
            <a:r>
              <a:rPr lang="fr-FR" sz="2300" dirty="0" smtClean="0">
                <a:solidFill>
                  <a:srgbClr val="0AA3C6"/>
                </a:solidFill>
                <a:cs typeface="Calibri Light" panose="020F0302020204030204" pitchFamily="34" charset="0"/>
              </a:rPr>
              <a:t>)</a:t>
            </a:r>
          </a:p>
          <a:p>
            <a:pPr marL="342900" indent="-342900">
              <a:buFont typeface="Wingdings" panose="05000000000000000000" pitchFamily="2" charset="2"/>
              <a:buChar char="ü"/>
            </a:pPr>
            <a:endParaRPr lang="fr-FR" sz="1400" dirty="0" smtClean="0">
              <a:solidFill>
                <a:srgbClr val="0AA3C6"/>
              </a:solidFill>
              <a:cs typeface="Calibri Light" panose="020F0302020204030204" pitchFamily="34" charset="0"/>
            </a:endParaRPr>
          </a:p>
          <a:p>
            <a:pPr marL="342900" indent="-342900">
              <a:buFont typeface="Wingdings" panose="05000000000000000000" pitchFamily="2" charset="2"/>
              <a:buChar char="ü"/>
            </a:pPr>
            <a:r>
              <a:rPr lang="fr-FR" sz="2300" dirty="0">
                <a:solidFill>
                  <a:srgbClr val="0AA3C6"/>
                </a:solidFill>
                <a:cs typeface="Calibri Light" panose="020F0302020204030204" pitchFamily="34" charset="0"/>
              </a:rPr>
              <a:t>Surreprésentation des personnes habitant Rennes et la métropole</a:t>
            </a:r>
          </a:p>
          <a:p>
            <a:pPr marL="342900" indent="-342900">
              <a:buFont typeface="Wingdings" panose="05000000000000000000" pitchFamily="2" charset="2"/>
              <a:buChar char="ü"/>
            </a:pPr>
            <a:endParaRPr lang="fr-FR" sz="1400" dirty="0">
              <a:solidFill>
                <a:srgbClr val="0AA3C6"/>
              </a:solidFill>
              <a:cs typeface="Calibri Light" panose="020F0302020204030204" pitchFamily="34" charset="0"/>
            </a:endParaRPr>
          </a:p>
          <a:p>
            <a:pPr marL="342900" indent="-342900">
              <a:buFont typeface="Wingdings" panose="05000000000000000000" pitchFamily="2" charset="2"/>
              <a:buChar char="ü"/>
            </a:pPr>
            <a:r>
              <a:rPr lang="fr-FR" sz="2300" dirty="0">
                <a:solidFill>
                  <a:srgbClr val="0AA3C6"/>
                </a:solidFill>
                <a:cs typeface="Calibri Light" panose="020F0302020204030204" pitchFamily="34" charset="0"/>
              </a:rPr>
              <a:t>Surreprésentation des personnes travaillant sur Rennes</a:t>
            </a:r>
          </a:p>
          <a:p>
            <a:pPr marL="342900" indent="-342900">
              <a:buFont typeface="Wingdings" panose="05000000000000000000" pitchFamily="2" charset="2"/>
              <a:buChar char="ü"/>
            </a:pPr>
            <a:endParaRPr lang="fr-FR" sz="2300" dirty="0">
              <a:solidFill>
                <a:srgbClr val="0AA3C6"/>
              </a:solidFill>
              <a:cs typeface="Calibri Light" panose="020F0302020204030204" pitchFamily="34" charset="0"/>
            </a:endParaRPr>
          </a:p>
          <a:p>
            <a:pPr marL="342900" indent="-342900">
              <a:buFont typeface="Wingdings" panose="05000000000000000000" pitchFamily="2" charset="2"/>
              <a:buChar char="ü"/>
            </a:pPr>
            <a:endParaRPr lang="fr-FR" sz="2300" dirty="0" smtClean="0">
              <a:solidFill>
                <a:srgbClr val="0AA3C6"/>
              </a:solidFill>
              <a:cs typeface="Calibri Light" panose="020F0302020204030204" pitchFamily="34" charset="0"/>
            </a:endParaRPr>
          </a:p>
          <a:p>
            <a:pPr marL="342900" indent="-342900">
              <a:buFont typeface="Wingdings" panose="05000000000000000000" pitchFamily="2" charset="2"/>
              <a:buChar char="ü"/>
            </a:pPr>
            <a:endParaRPr lang="fr-FR" sz="2300" dirty="0">
              <a:solidFill>
                <a:srgbClr val="0AA3C6"/>
              </a:solidFill>
              <a:cs typeface="Calibri Light" panose="020F0302020204030204" pitchFamily="34" charset="0"/>
            </a:endParaRPr>
          </a:p>
        </p:txBody>
      </p:sp>
      <p:sp>
        <p:nvSpPr>
          <p:cNvPr id="3" name="ZoneTexte 2"/>
          <p:cNvSpPr txBox="1"/>
          <p:nvPr/>
        </p:nvSpPr>
        <p:spPr>
          <a:xfrm>
            <a:off x="1421186" y="908720"/>
            <a:ext cx="5112568" cy="584775"/>
          </a:xfrm>
          <a:prstGeom prst="rect">
            <a:avLst/>
          </a:prstGeom>
          <a:noFill/>
        </p:spPr>
        <p:txBody>
          <a:bodyPr wrap="square" rtlCol="0">
            <a:spAutoFit/>
          </a:bodyPr>
          <a:lstStyle/>
          <a:p>
            <a:r>
              <a:rPr lang="fr-FR" sz="3200" dirty="0">
                <a:solidFill>
                  <a:srgbClr val="0AA3C6"/>
                </a:solidFill>
                <a:cs typeface="Calibri Light" panose="020F0302020204030204" pitchFamily="34" charset="0"/>
              </a:rPr>
              <a:t>	</a:t>
            </a:r>
            <a:r>
              <a:rPr lang="fr-FR" sz="3200" b="1" dirty="0">
                <a:solidFill>
                  <a:srgbClr val="0AA3C6"/>
                </a:solidFill>
                <a:cs typeface="Calibri Light" panose="020F0302020204030204" pitchFamily="34" charset="0"/>
              </a:rPr>
              <a:t>Une diversité de </a:t>
            </a:r>
            <a:r>
              <a:rPr lang="fr-FR" sz="3200" b="1" dirty="0" smtClean="0">
                <a:solidFill>
                  <a:srgbClr val="0AA3C6"/>
                </a:solidFill>
                <a:cs typeface="Calibri Light" panose="020F0302020204030204" pitchFamily="34" charset="0"/>
              </a:rPr>
              <a:t>profils</a:t>
            </a:r>
            <a:endParaRPr lang="fr-FR" sz="3200" b="1" dirty="0">
              <a:solidFill>
                <a:srgbClr val="0AA3C6"/>
              </a:solidFill>
              <a:cs typeface="Calibri Light" panose="020F0302020204030204" pitchFamily="34" charset="0"/>
            </a:endParaRPr>
          </a:p>
        </p:txBody>
      </p:sp>
      <p:sp>
        <p:nvSpPr>
          <p:cNvPr id="6" name="ZoneTexte 5"/>
          <p:cNvSpPr txBox="1"/>
          <p:nvPr/>
        </p:nvSpPr>
        <p:spPr>
          <a:xfrm>
            <a:off x="5502224" y="2456795"/>
            <a:ext cx="3707904" cy="4401205"/>
          </a:xfrm>
          <a:prstGeom prst="rect">
            <a:avLst/>
          </a:prstGeom>
          <a:noFill/>
          <a:ln w="19050">
            <a:solidFill>
              <a:schemeClr val="accent6"/>
            </a:solidFill>
          </a:ln>
        </p:spPr>
        <p:txBody>
          <a:bodyPr wrap="square" rtlCol="0">
            <a:spAutoFit/>
          </a:bodyPr>
          <a:lstStyle/>
          <a:p>
            <a:pPr marL="342900" indent="-342900">
              <a:spcBef>
                <a:spcPts val="1200"/>
              </a:spcBef>
              <a:buFont typeface="Arial" panose="020B0604020202020204" pitchFamily="34" charset="0"/>
              <a:buChar char="•"/>
            </a:pPr>
            <a:r>
              <a:rPr lang="fr-FR" sz="2400" i="1" dirty="0" smtClean="0">
                <a:cs typeface="Calibri Light" panose="020F0302020204030204" pitchFamily="34" charset="0"/>
              </a:rPr>
              <a:t>65</a:t>
            </a:r>
            <a:r>
              <a:rPr lang="fr-FR" sz="2400" i="1" dirty="0">
                <a:cs typeface="Calibri Light" panose="020F0302020204030204" pitchFamily="34" charset="0"/>
              </a:rPr>
              <a:t>% </a:t>
            </a:r>
            <a:r>
              <a:rPr lang="fr-FR" sz="2400" i="1" dirty="0" smtClean="0">
                <a:cs typeface="Calibri Light" panose="020F0302020204030204" pitchFamily="34" charset="0"/>
              </a:rPr>
              <a:t>de femmes </a:t>
            </a:r>
          </a:p>
          <a:p>
            <a:pPr marL="342900" indent="-342900">
              <a:spcBef>
                <a:spcPts val="1200"/>
              </a:spcBef>
              <a:buFont typeface="Arial" panose="020B0604020202020204" pitchFamily="34" charset="0"/>
              <a:buChar char="•"/>
            </a:pPr>
            <a:r>
              <a:rPr lang="fr-FR" sz="2400" b="1" i="1" dirty="0" smtClean="0">
                <a:cs typeface="Calibri Light" panose="020F0302020204030204" pitchFamily="34" charset="0"/>
              </a:rPr>
              <a:t>56</a:t>
            </a:r>
            <a:r>
              <a:rPr lang="fr-FR" sz="2400" b="1" i="1" dirty="0">
                <a:cs typeface="Calibri Light" panose="020F0302020204030204" pitchFamily="34" charset="0"/>
              </a:rPr>
              <a:t>% </a:t>
            </a:r>
            <a:r>
              <a:rPr lang="fr-FR" sz="2400" b="1" i="1" dirty="0" smtClean="0">
                <a:cs typeface="Calibri Light" panose="020F0302020204030204" pitchFamily="34" charset="0"/>
              </a:rPr>
              <a:t>de cadres </a:t>
            </a:r>
            <a:r>
              <a:rPr lang="fr-FR" sz="2400" i="1" dirty="0">
                <a:cs typeface="Calibri Light" panose="020F0302020204030204" pitchFamily="34" charset="0"/>
              </a:rPr>
              <a:t>ou </a:t>
            </a:r>
            <a:r>
              <a:rPr lang="fr-FR" sz="2400" i="1" dirty="0" err="1" smtClean="0">
                <a:cs typeface="Calibri Light" panose="020F0302020204030204" pitchFamily="34" charset="0"/>
              </a:rPr>
              <a:t>prof.intel</a:t>
            </a:r>
            <a:r>
              <a:rPr lang="fr-FR" sz="2400" i="1" dirty="0">
                <a:cs typeface="Calibri Light" panose="020F0302020204030204" pitchFamily="34" charset="0"/>
              </a:rPr>
              <a:t>. </a:t>
            </a:r>
            <a:r>
              <a:rPr lang="fr-FR" sz="2400" i="1" dirty="0" smtClean="0">
                <a:cs typeface="Calibri Light" panose="020F0302020204030204" pitchFamily="34" charset="0"/>
              </a:rPr>
              <a:t>sup /29</a:t>
            </a:r>
            <a:r>
              <a:rPr lang="fr-FR" sz="2400" i="1" dirty="0">
                <a:cs typeface="Calibri Light" panose="020F0302020204030204" pitchFamily="34" charset="0"/>
              </a:rPr>
              <a:t>% </a:t>
            </a:r>
            <a:r>
              <a:rPr lang="fr-FR" sz="2400" i="1" dirty="0" smtClean="0">
                <a:cs typeface="Calibri Light" panose="020F0302020204030204" pitchFamily="34" charset="0"/>
              </a:rPr>
              <a:t>d’employés /13</a:t>
            </a:r>
            <a:r>
              <a:rPr lang="fr-FR" sz="2400" i="1" dirty="0">
                <a:cs typeface="Calibri Light" panose="020F0302020204030204" pitchFamily="34" charset="0"/>
              </a:rPr>
              <a:t>% </a:t>
            </a:r>
            <a:r>
              <a:rPr lang="fr-FR" sz="2400" i="1" dirty="0" smtClean="0">
                <a:cs typeface="Calibri Light" panose="020F0302020204030204" pitchFamily="34" charset="0"/>
              </a:rPr>
              <a:t>de profession </a:t>
            </a:r>
            <a:r>
              <a:rPr lang="fr-FR" sz="2400" i="1" dirty="0">
                <a:cs typeface="Calibri Light" panose="020F0302020204030204" pitchFamily="34" charset="0"/>
              </a:rPr>
              <a:t>intermédiaire </a:t>
            </a:r>
            <a:endParaRPr lang="fr-FR" sz="2400" i="1" dirty="0" smtClean="0">
              <a:cs typeface="Calibri Light" panose="020F0302020204030204" pitchFamily="34" charset="0"/>
            </a:endParaRPr>
          </a:p>
          <a:p>
            <a:pPr marL="342900" indent="-342900">
              <a:spcBef>
                <a:spcPts val="1200"/>
              </a:spcBef>
              <a:buFont typeface="Arial" panose="020B0604020202020204" pitchFamily="34" charset="0"/>
              <a:buChar char="•"/>
            </a:pPr>
            <a:r>
              <a:rPr lang="fr-FR" sz="2400" i="1" dirty="0" smtClean="0">
                <a:cs typeface="Calibri Light" panose="020F0302020204030204" pitchFamily="34" charset="0"/>
              </a:rPr>
              <a:t>47</a:t>
            </a:r>
            <a:r>
              <a:rPr lang="fr-FR" sz="2400" i="1" dirty="0">
                <a:cs typeface="Calibri Light" panose="020F0302020204030204" pitchFamily="34" charset="0"/>
              </a:rPr>
              <a:t>% </a:t>
            </a:r>
            <a:r>
              <a:rPr lang="fr-FR" sz="2400" i="1" dirty="0" smtClean="0">
                <a:cs typeface="Calibri Light" panose="020F0302020204030204" pitchFamily="34" charset="0"/>
              </a:rPr>
              <a:t> agents du public</a:t>
            </a:r>
          </a:p>
          <a:p>
            <a:pPr marL="342900" indent="-342900">
              <a:spcBef>
                <a:spcPts val="1200"/>
              </a:spcBef>
              <a:buFont typeface="Arial" panose="020B0604020202020204" pitchFamily="34" charset="0"/>
              <a:buChar char="•"/>
            </a:pPr>
            <a:r>
              <a:rPr lang="fr-FR" sz="2400" i="1" dirty="0" smtClean="0">
                <a:cs typeface="Calibri Light" panose="020F0302020204030204" pitchFamily="34" charset="0"/>
              </a:rPr>
              <a:t>52</a:t>
            </a:r>
            <a:r>
              <a:rPr lang="fr-FR" sz="2400" i="1" dirty="0">
                <a:cs typeface="Calibri Light" panose="020F0302020204030204" pitchFamily="34" charset="0"/>
              </a:rPr>
              <a:t>% </a:t>
            </a:r>
            <a:r>
              <a:rPr lang="fr-FR" sz="2400" i="1" dirty="0" smtClean="0">
                <a:cs typeface="Calibri Light" panose="020F0302020204030204" pitchFamily="34" charset="0"/>
              </a:rPr>
              <a:t>structure &gt;500 </a:t>
            </a:r>
            <a:r>
              <a:rPr lang="fr-FR" sz="2400" i="1" dirty="0">
                <a:cs typeface="Calibri Light" panose="020F0302020204030204" pitchFamily="34" charset="0"/>
              </a:rPr>
              <a:t>salariés</a:t>
            </a:r>
          </a:p>
          <a:p>
            <a:pPr marL="342900" indent="-342900">
              <a:spcBef>
                <a:spcPts val="1200"/>
              </a:spcBef>
              <a:buFont typeface="Arial" panose="020B0604020202020204" pitchFamily="34" charset="0"/>
              <a:buChar char="•"/>
            </a:pPr>
            <a:r>
              <a:rPr lang="fr-FR" sz="2400" i="1" dirty="0">
                <a:cs typeface="Calibri Light" panose="020F0302020204030204" pitchFamily="34" charset="0"/>
              </a:rPr>
              <a:t>26% </a:t>
            </a:r>
            <a:r>
              <a:rPr lang="fr-FR" sz="2400" i="1" dirty="0" smtClean="0">
                <a:cs typeface="Calibri Light" panose="020F0302020204030204" pitchFamily="34" charset="0"/>
              </a:rPr>
              <a:t>fonction d’encadrement</a:t>
            </a:r>
            <a:endParaRPr lang="fr-FR" sz="2400" i="1" dirty="0">
              <a:cs typeface="Calibri Light" panose="020F0302020204030204" pitchFamily="34" charset="0"/>
            </a:endParaRPr>
          </a:p>
        </p:txBody>
      </p:sp>
    </p:spTree>
    <p:extLst>
      <p:ext uri="{BB962C8B-B14F-4D97-AF65-F5344CB8AC3E}">
        <p14:creationId xmlns:p14="http://schemas.microsoft.com/office/powerpoint/2010/main" val="33908428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entagone régulier 8"/>
          <p:cNvSpPr/>
          <p:nvPr/>
        </p:nvSpPr>
        <p:spPr>
          <a:xfrm>
            <a:off x="114400" y="1340768"/>
            <a:ext cx="4627968" cy="4874359"/>
          </a:xfrm>
          <a:prstGeom prst="pentagon">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Pentagone régulier 5"/>
          <p:cNvSpPr/>
          <p:nvPr/>
        </p:nvSpPr>
        <p:spPr>
          <a:xfrm>
            <a:off x="951030" y="2204864"/>
            <a:ext cx="2954708" cy="3228900"/>
          </a:xfrm>
          <a:prstGeom prst="pentagon">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Titre 1"/>
          <p:cNvSpPr txBox="1">
            <a:spLocks/>
          </p:cNvSpPr>
          <p:nvPr/>
        </p:nvSpPr>
        <p:spPr>
          <a:xfrm>
            <a:off x="107504" y="121196"/>
            <a:ext cx="8784976" cy="571500"/>
          </a:xfrm>
          <a:prstGeom prst="rect">
            <a:avLst/>
          </a:prstGeom>
        </p:spPr>
        <p:txBody>
          <a:bodyPr>
            <a:normAutofit/>
          </a:bodyPr>
          <a:lstStyle>
            <a:lvl1pPr algn="ctr" defTabSz="914400" rtl="0" eaLnBrk="1" latinLnBrk="0" hangingPunct="1">
              <a:spcBef>
                <a:spcPct val="0"/>
              </a:spcBef>
              <a:buNone/>
              <a:defRPr sz="4400" b="0" kern="1200">
                <a:solidFill>
                  <a:schemeClr val="tx1"/>
                </a:solidFill>
                <a:latin typeface="Carlito" panose="020F0502020204030204" pitchFamily="34" charset="0"/>
                <a:ea typeface="+mj-ea"/>
                <a:cs typeface="Carlito" panose="020F0502020204030204" pitchFamily="34" charset="0"/>
              </a:defRPr>
            </a:lvl1pPr>
          </a:lstStyle>
          <a:p>
            <a:pPr algn="l"/>
            <a:r>
              <a:rPr lang="fr-FR" sz="2800" b="1" dirty="0" smtClean="0"/>
              <a:t>Synthèse par territoire : Profils de répondants</a:t>
            </a:r>
            <a:endParaRPr lang="fr-FR" sz="2800" b="1" dirty="0"/>
          </a:p>
        </p:txBody>
      </p:sp>
      <p:sp>
        <p:nvSpPr>
          <p:cNvPr id="4" name="Pentagone régulier 3"/>
          <p:cNvSpPr/>
          <p:nvPr/>
        </p:nvSpPr>
        <p:spPr>
          <a:xfrm>
            <a:off x="1564288" y="3075350"/>
            <a:ext cx="1728192" cy="1751999"/>
          </a:xfrm>
          <a:prstGeom prst="pentagon">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200" dirty="0" smtClean="0">
                <a:solidFill>
                  <a:schemeClr val="tx1"/>
                </a:solidFill>
              </a:rPr>
              <a:t>Rennes</a:t>
            </a:r>
            <a:endParaRPr lang="fr-FR" sz="2200" dirty="0">
              <a:solidFill>
                <a:schemeClr val="tx1"/>
              </a:solidFill>
            </a:endParaRPr>
          </a:p>
        </p:txBody>
      </p:sp>
      <p:sp>
        <p:nvSpPr>
          <p:cNvPr id="7" name="ZoneTexte 6"/>
          <p:cNvSpPr txBox="1"/>
          <p:nvPr/>
        </p:nvSpPr>
        <p:spPr>
          <a:xfrm>
            <a:off x="1374892" y="4972099"/>
            <a:ext cx="2232248" cy="461665"/>
          </a:xfrm>
          <a:prstGeom prst="rect">
            <a:avLst/>
          </a:prstGeom>
          <a:noFill/>
        </p:spPr>
        <p:txBody>
          <a:bodyPr wrap="square" rtlCol="0">
            <a:spAutoFit/>
          </a:bodyPr>
          <a:lstStyle/>
          <a:p>
            <a:r>
              <a:rPr lang="fr-FR" sz="2400" dirty="0" smtClean="0"/>
              <a:t>RM hors </a:t>
            </a:r>
            <a:r>
              <a:rPr lang="fr-FR" sz="2200" dirty="0" smtClean="0"/>
              <a:t>Rennes</a:t>
            </a:r>
            <a:endParaRPr lang="fr-FR" sz="2200" dirty="0"/>
          </a:p>
        </p:txBody>
      </p:sp>
      <p:sp>
        <p:nvSpPr>
          <p:cNvPr id="10" name="ZoneTexte 9"/>
          <p:cNvSpPr txBox="1"/>
          <p:nvPr/>
        </p:nvSpPr>
        <p:spPr>
          <a:xfrm>
            <a:off x="1085670" y="5669959"/>
            <a:ext cx="2810692" cy="461665"/>
          </a:xfrm>
          <a:prstGeom prst="rect">
            <a:avLst/>
          </a:prstGeom>
          <a:noFill/>
        </p:spPr>
        <p:txBody>
          <a:bodyPr wrap="square" rtlCol="0">
            <a:spAutoFit/>
          </a:bodyPr>
          <a:lstStyle/>
          <a:p>
            <a:pPr algn="ctr"/>
            <a:r>
              <a:rPr lang="fr-FR" sz="2400" dirty="0" smtClean="0"/>
              <a:t>AUE hors RM</a:t>
            </a:r>
            <a:endParaRPr lang="fr-FR" sz="2400" dirty="0"/>
          </a:p>
        </p:txBody>
      </p:sp>
      <p:sp>
        <p:nvSpPr>
          <p:cNvPr id="12" name="ZoneTexte 11"/>
          <p:cNvSpPr txBox="1"/>
          <p:nvPr/>
        </p:nvSpPr>
        <p:spPr>
          <a:xfrm>
            <a:off x="4860032" y="1052736"/>
            <a:ext cx="4181472" cy="1631216"/>
          </a:xfrm>
          <a:prstGeom prst="rect">
            <a:avLst/>
          </a:prstGeom>
          <a:solidFill>
            <a:schemeClr val="bg1">
              <a:lumMod val="75000"/>
            </a:schemeClr>
          </a:solidFill>
          <a:ln w="50800">
            <a:noFill/>
          </a:ln>
        </p:spPr>
        <p:txBody>
          <a:bodyPr wrap="square" rtlCol="0">
            <a:spAutoFit/>
          </a:bodyPr>
          <a:lstStyle/>
          <a:p>
            <a:r>
              <a:rPr lang="fr-FR" sz="2000" dirty="0" smtClean="0"/>
              <a:t>+ de 25-34 ans /- de 45-54 ans </a:t>
            </a:r>
          </a:p>
          <a:p>
            <a:r>
              <a:rPr lang="fr-FR" sz="2000" dirty="0" smtClean="0"/>
              <a:t>60% pas d’enfant à domicile </a:t>
            </a:r>
          </a:p>
          <a:p>
            <a:r>
              <a:rPr lang="fr-FR" sz="2000" dirty="0" smtClean="0"/>
              <a:t>+ privé</a:t>
            </a:r>
          </a:p>
          <a:p>
            <a:r>
              <a:rPr lang="fr-FR" sz="2000" dirty="0" smtClean="0"/>
              <a:t>+ cadres </a:t>
            </a:r>
            <a:r>
              <a:rPr lang="fr-FR" sz="2000" dirty="0"/>
              <a:t>/ </a:t>
            </a:r>
            <a:r>
              <a:rPr lang="fr-FR" sz="2000" dirty="0" smtClean="0"/>
              <a:t>- employés</a:t>
            </a:r>
          </a:p>
          <a:p>
            <a:r>
              <a:rPr lang="fr-FR" sz="2000" dirty="0"/>
              <a:t>71% travaillent à Rennes, 11% </a:t>
            </a:r>
            <a:r>
              <a:rPr lang="fr-FR" sz="2000" dirty="0" smtClean="0"/>
              <a:t>Cesson</a:t>
            </a:r>
            <a:endParaRPr lang="fr-FR" sz="2000" dirty="0"/>
          </a:p>
        </p:txBody>
      </p:sp>
      <p:sp>
        <p:nvSpPr>
          <p:cNvPr id="13" name="ZoneTexte 12"/>
          <p:cNvSpPr txBox="1"/>
          <p:nvPr/>
        </p:nvSpPr>
        <p:spPr>
          <a:xfrm>
            <a:off x="4860032" y="2960945"/>
            <a:ext cx="4181472" cy="1631216"/>
          </a:xfrm>
          <a:prstGeom prst="rect">
            <a:avLst/>
          </a:prstGeom>
          <a:solidFill>
            <a:schemeClr val="accent6">
              <a:lumMod val="60000"/>
              <a:lumOff val="40000"/>
            </a:schemeClr>
          </a:solidFill>
          <a:ln w="50800">
            <a:noFill/>
          </a:ln>
        </p:spPr>
        <p:txBody>
          <a:bodyPr wrap="square" rtlCol="0">
            <a:spAutoFit/>
          </a:bodyPr>
          <a:lstStyle/>
          <a:p>
            <a:r>
              <a:rPr lang="fr-FR" sz="2000" dirty="0" smtClean="0"/>
              <a:t>- de </a:t>
            </a:r>
            <a:r>
              <a:rPr lang="fr-FR" sz="2000" dirty="0"/>
              <a:t>25-34 ans /</a:t>
            </a:r>
            <a:r>
              <a:rPr lang="fr-FR" sz="2000" dirty="0" smtClean="0"/>
              <a:t>+ </a:t>
            </a:r>
            <a:r>
              <a:rPr lang="fr-FR" sz="2000" dirty="0"/>
              <a:t>de 45-54 ans </a:t>
            </a:r>
          </a:p>
          <a:p>
            <a:r>
              <a:rPr lang="fr-FR" sz="2000" dirty="0" smtClean="0"/>
              <a:t>35% pas </a:t>
            </a:r>
            <a:r>
              <a:rPr lang="fr-FR" sz="2000" dirty="0"/>
              <a:t>d’enfant à domicile </a:t>
            </a:r>
            <a:endParaRPr lang="fr-FR" sz="2000" dirty="0" smtClean="0"/>
          </a:p>
          <a:p>
            <a:r>
              <a:rPr lang="fr-FR" sz="2000" dirty="0" smtClean="0"/>
              <a:t>+ privé</a:t>
            </a:r>
            <a:endParaRPr lang="fr-FR" sz="2000" dirty="0"/>
          </a:p>
          <a:p>
            <a:r>
              <a:rPr lang="fr-FR" sz="2000" dirty="0" smtClean="0"/>
              <a:t>+ cadres </a:t>
            </a:r>
            <a:r>
              <a:rPr lang="fr-FR" sz="2000" dirty="0"/>
              <a:t>/ </a:t>
            </a:r>
            <a:r>
              <a:rPr lang="fr-FR" sz="2000" dirty="0" smtClean="0"/>
              <a:t>-employés</a:t>
            </a:r>
          </a:p>
          <a:p>
            <a:r>
              <a:rPr lang="fr-FR" sz="2000" dirty="0"/>
              <a:t>56% travaillent à Rennes, 17% </a:t>
            </a:r>
            <a:r>
              <a:rPr lang="fr-FR" sz="2000" dirty="0" smtClean="0"/>
              <a:t>Cesson</a:t>
            </a:r>
            <a:endParaRPr lang="fr-FR" sz="2000" dirty="0"/>
          </a:p>
        </p:txBody>
      </p:sp>
      <p:sp>
        <p:nvSpPr>
          <p:cNvPr id="16" name="ZoneTexte 15"/>
          <p:cNvSpPr txBox="1"/>
          <p:nvPr/>
        </p:nvSpPr>
        <p:spPr>
          <a:xfrm>
            <a:off x="4860032" y="5085184"/>
            <a:ext cx="4176464" cy="1631216"/>
          </a:xfrm>
          <a:prstGeom prst="rect">
            <a:avLst/>
          </a:prstGeom>
          <a:solidFill>
            <a:schemeClr val="accent5">
              <a:lumMod val="60000"/>
              <a:lumOff val="40000"/>
            </a:schemeClr>
          </a:solidFill>
          <a:ln w="50800">
            <a:noFill/>
          </a:ln>
        </p:spPr>
        <p:txBody>
          <a:bodyPr wrap="square" rtlCol="0">
            <a:spAutoFit/>
          </a:bodyPr>
          <a:lstStyle/>
          <a:p>
            <a:r>
              <a:rPr lang="fr-FR" sz="2000" dirty="0" smtClean="0"/>
              <a:t>- </a:t>
            </a:r>
            <a:r>
              <a:rPr lang="fr-FR" sz="2000" dirty="0"/>
              <a:t>de 25-34 ans /+ de 45-54 ans </a:t>
            </a:r>
          </a:p>
          <a:p>
            <a:r>
              <a:rPr lang="fr-FR" sz="2000" dirty="0" smtClean="0"/>
              <a:t>27% pas </a:t>
            </a:r>
            <a:r>
              <a:rPr lang="fr-FR" sz="2000" dirty="0"/>
              <a:t>d’enfant à domicile </a:t>
            </a:r>
          </a:p>
          <a:p>
            <a:r>
              <a:rPr lang="fr-FR" sz="2000" dirty="0" smtClean="0"/>
              <a:t>+ public</a:t>
            </a:r>
            <a:endParaRPr lang="fr-FR" sz="2000" dirty="0"/>
          </a:p>
          <a:p>
            <a:pPr marL="342900" indent="-342900">
              <a:buFontTx/>
              <a:buChar char="-"/>
            </a:pPr>
            <a:r>
              <a:rPr lang="fr-FR" sz="2000" dirty="0" smtClean="0"/>
              <a:t>cadres </a:t>
            </a:r>
            <a:r>
              <a:rPr lang="fr-FR" sz="2000" dirty="0"/>
              <a:t>/ </a:t>
            </a:r>
            <a:r>
              <a:rPr lang="fr-FR" sz="2000" dirty="0" smtClean="0"/>
              <a:t>+ employés</a:t>
            </a:r>
          </a:p>
          <a:p>
            <a:r>
              <a:rPr lang="fr-FR" sz="2000" dirty="0"/>
              <a:t>53% travaillent à Rennes, 10% </a:t>
            </a:r>
            <a:r>
              <a:rPr lang="fr-FR" sz="2000" dirty="0" smtClean="0"/>
              <a:t>Cesson</a:t>
            </a:r>
            <a:endParaRPr lang="fr-FR" sz="2000" dirty="0"/>
          </a:p>
        </p:txBody>
      </p:sp>
    </p:spTree>
    <p:extLst>
      <p:ext uri="{BB962C8B-B14F-4D97-AF65-F5344CB8AC3E}">
        <p14:creationId xmlns:p14="http://schemas.microsoft.com/office/powerpoint/2010/main" val="30591193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544" y="5469404"/>
            <a:ext cx="781056" cy="623892"/>
          </a:xfrm>
          <a:prstGeom prst="rect">
            <a:avLst/>
          </a:prstGeom>
        </p:spPr>
      </p:pic>
      <p:cxnSp>
        <p:nvCxnSpPr>
          <p:cNvPr id="6" name="Connecteur droit 5"/>
          <p:cNvCxnSpPr/>
          <p:nvPr/>
        </p:nvCxnSpPr>
        <p:spPr>
          <a:xfrm>
            <a:off x="467544" y="6597352"/>
            <a:ext cx="4392488" cy="0"/>
          </a:xfrm>
          <a:prstGeom prst="line">
            <a:avLst/>
          </a:prstGeom>
          <a:ln w="9525">
            <a:solidFill>
              <a:srgbClr val="EDB057"/>
            </a:solidFill>
          </a:ln>
        </p:spPr>
        <p:style>
          <a:lnRef idx="1">
            <a:schemeClr val="accent1"/>
          </a:lnRef>
          <a:fillRef idx="0">
            <a:schemeClr val="accent1"/>
          </a:fillRef>
          <a:effectRef idx="0">
            <a:schemeClr val="accent1"/>
          </a:effectRef>
          <a:fontRef idx="minor">
            <a:schemeClr val="tx1"/>
          </a:fontRef>
        </p:style>
      </p:cxnSp>
      <p:cxnSp>
        <p:nvCxnSpPr>
          <p:cNvPr id="7" name="Connecteur droit 6"/>
          <p:cNvCxnSpPr/>
          <p:nvPr/>
        </p:nvCxnSpPr>
        <p:spPr>
          <a:xfrm flipV="1">
            <a:off x="475156" y="5517232"/>
            <a:ext cx="11122" cy="1080120"/>
          </a:xfrm>
          <a:prstGeom prst="line">
            <a:avLst/>
          </a:prstGeom>
          <a:ln w="9525">
            <a:solidFill>
              <a:srgbClr val="EDB057"/>
            </a:solidFill>
          </a:ln>
        </p:spPr>
        <p:style>
          <a:lnRef idx="1">
            <a:schemeClr val="accent1"/>
          </a:lnRef>
          <a:fillRef idx="0">
            <a:schemeClr val="accent1"/>
          </a:fillRef>
          <a:effectRef idx="0">
            <a:schemeClr val="accent1"/>
          </a:effectRef>
          <a:fontRef idx="minor">
            <a:schemeClr val="tx1"/>
          </a:fontRef>
        </p:style>
      </p:cxnSp>
      <p:sp>
        <p:nvSpPr>
          <p:cNvPr id="8" name="Titre 1"/>
          <p:cNvSpPr txBox="1">
            <a:spLocks/>
          </p:cNvSpPr>
          <p:nvPr/>
        </p:nvSpPr>
        <p:spPr>
          <a:xfrm>
            <a:off x="457200" y="121196"/>
            <a:ext cx="8229600" cy="571500"/>
          </a:xfrm>
          <a:prstGeom prst="rect">
            <a:avLst/>
          </a:prstGeom>
        </p:spPr>
        <p:txBody>
          <a:bodyPr>
            <a:normAutofit/>
          </a:bodyPr>
          <a:lstStyle>
            <a:lvl1pPr algn="ctr" defTabSz="914400" rtl="0" eaLnBrk="1" latinLnBrk="0" hangingPunct="1">
              <a:spcBef>
                <a:spcPct val="0"/>
              </a:spcBef>
              <a:buNone/>
              <a:defRPr sz="4400" b="0" kern="1200">
                <a:solidFill>
                  <a:schemeClr val="tx1"/>
                </a:solidFill>
                <a:latin typeface="Carlito" panose="020F0502020204030204" pitchFamily="34" charset="0"/>
                <a:ea typeface="+mj-ea"/>
                <a:cs typeface="Carlito" panose="020F0502020204030204" pitchFamily="34" charset="0"/>
              </a:defRPr>
            </a:lvl1pPr>
          </a:lstStyle>
          <a:p>
            <a:pPr algn="l"/>
            <a:r>
              <a:rPr lang="fr-FR" sz="2800" b="1" dirty="0" smtClean="0"/>
              <a:t>Pratiques de télétravail avant confinement </a:t>
            </a:r>
            <a:endParaRPr lang="fr-FR" sz="2800" b="1" dirty="0"/>
          </a:p>
        </p:txBody>
      </p:sp>
      <p:cxnSp>
        <p:nvCxnSpPr>
          <p:cNvPr id="15" name="Connecteur droit 14"/>
          <p:cNvCxnSpPr/>
          <p:nvPr/>
        </p:nvCxnSpPr>
        <p:spPr>
          <a:xfrm>
            <a:off x="5004048" y="2068666"/>
            <a:ext cx="0" cy="2728486"/>
          </a:xfrm>
          <a:prstGeom prst="line">
            <a:avLst/>
          </a:prstGeom>
          <a:ln w="31750"/>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7664" y="2255238"/>
            <a:ext cx="3892888" cy="38380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a:off x="1360768" y="1093311"/>
            <a:ext cx="6998528" cy="523220"/>
          </a:xfrm>
          <a:prstGeom prst="rect">
            <a:avLst/>
          </a:prstGeom>
        </p:spPr>
        <p:txBody>
          <a:bodyPr wrap="square">
            <a:spAutoFit/>
          </a:bodyPr>
          <a:lstStyle/>
          <a:p>
            <a:pPr algn="ctr"/>
            <a:r>
              <a:rPr lang="fr-FR" sz="2800" b="1" dirty="0" smtClean="0">
                <a:solidFill>
                  <a:srgbClr val="0AA3C6"/>
                </a:solidFill>
                <a:cs typeface="Calibri" panose="020F0502020204030204" pitchFamily="34" charset="0"/>
              </a:rPr>
              <a:t>42% des répondants télétravaillaient déjà… </a:t>
            </a:r>
            <a:endParaRPr lang="fr-FR" sz="2800" b="1" kern="1200" dirty="0" smtClean="0">
              <a:solidFill>
                <a:srgbClr val="0AA3C6"/>
              </a:solidFill>
              <a:cs typeface="Calibri" panose="020F0502020204030204" pitchFamily="34" charset="0"/>
            </a:endParaRPr>
          </a:p>
        </p:txBody>
      </p:sp>
      <p:sp>
        <p:nvSpPr>
          <p:cNvPr id="10" name="Rectangle 9"/>
          <p:cNvSpPr/>
          <p:nvPr/>
        </p:nvSpPr>
        <p:spPr>
          <a:xfrm>
            <a:off x="449577" y="1837833"/>
            <a:ext cx="6264696" cy="461665"/>
          </a:xfrm>
          <a:prstGeom prst="rect">
            <a:avLst/>
          </a:prstGeom>
        </p:spPr>
        <p:txBody>
          <a:bodyPr wrap="square">
            <a:spAutoFit/>
          </a:bodyPr>
          <a:lstStyle/>
          <a:p>
            <a:r>
              <a:rPr lang="fr-FR" sz="2400" dirty="0" smtClean="0">
                <a:solidFill>
                  <a:srgbClr val="0AA3C6"/>
                </a:solidFill>
                <a:cs typeface="Calibri Light" panose="020F0302020204030204" pitchFamily="34" charset="0"/>
              </a:rPr>
              <a:t>Profil des </a:t>
            </a:r>
            <a:r>
              <a:rPr lang="fr-FR" sz="2400" b="1" dirty="0" smtClean="0">
                <a:solidFill>
                  <a:srgbClr val="0AA3C6"/>
                </a:solidFill>
                <a:cs typeface="Calibri Light" panose="020F0302020204030204" pitchFamily="34" charset="0"/>
              </a:rPr>
              <a:t>télétravailleurs</a:t>
            </a:r>
            <a:r>
              <a:rPr lang="fr-FR" sz="2400" dirty="0" smtClean="0">
                <a:solidFill>
                  <a:srgbClr val="0AA3C6"/>
                </a:solidFill>
                <a:cs typeface="Calibri Light" panose="020F0302020204030204" pitchFamily="34" charset="0"/>
              </a:rPr>
              <a:t> « d’avant »</a:t>
            </a:r>
            <a:endParaRPr lang="fr-FR" sz="2400" dirty="0">
              <a:solidFill>
                <a:srgbClr val="0AA3C6"/>
              </a:solidFill>
              <a:cs typeface="Calibri Light" panose="020F0302020204030204" pitchFamily="34" charset="0"/>
            </a:endParaRPr>
          </a:p>
        </p:txBody>
      </p:sp>
      <p:sp>
        <p:nvSpPr>
          <p:cNvPr id="2" name="Rectangle 1"/>
          <p:cNvSpPr/>
          <p:nvPr/>
        </p:nvSpPr>
        <p:spPr>
          <a:xfrm>
            <a:off x="179512" y="2362302"/>
            <a:ext cx="2630080" cy="1631216"/>
          </a:xfrm>
          <a:prstGeom prst="rect">
            <a:avLst/>
          </a:prstGeom>
        </p:spPr>
        <p:txBody>
          <a:bodyPr wrap="square">
            <a:spAutoFit/>
          </a:bodyPr>
          <a:lstStyle/>
          <a:p>
            <a:r>
              <a:rPr lang="fr-FR" sz="2000" dirty="0" smtClean="0"/>
              <a:t>Des hommes  	   50%</a:t>
            </a:r>
            <a:endParaRPr lang="fr-FR" sz="2000" dirty="0"/>
          </a:p>
          <a:p>
            <a:r>
              <a:rPr lang="fr-FR" sz="2000" dirty="0" smtClean="0"/>
              <a:t>Encadrants 	   50%</a:t>
            </a:r>
          </a:p>
          <a:p>
            <a:r>
              <a:rPr lang="fr-FR" sz="2000" dirty="0" smtClean="0"/>
              <a:t>Cadres </a:t>
            </a:r>
            <a:r>
              <a:rPr lang="fr-FR" sz="2000" dirty="0"/>
              <a:t>	</a:t>
            </a:r>
            <a:r>
              <a:rPr lang="fr-FR" sz="2000" dirty="0" smtClean="0"/>
              <a:t>	   50%</a:t>
            </a:r>
          </a:p>
          <a:p>
            <a:r>
              <a:rPr lang="fr-FR" sz="2000" dirty="0" smtClean="0"/>
              <a:t>Habitants hors RM 47%</a:t>
            </a:r>
          </a:p>
          <a:p>
            <a:r>
              <a:rPr lang="fr-FR" sz="2000" dirty="0" smtClean="0"/>
              <a:t>Salariés </a:t>
            </a:r>
            <a:r>
              <a:rPr lang="fr-FR" sz="2000" dirty="0"/>
              <a:t>du privé 	   44</a:t>
            </a:r>
            <a:r>
              <a:rPr lang="fr-FR" sz="2000" dirty="0" smtClean="0"/>
              <a:t>%</a:t>
            </a:r>
            <a:endParaRPr lang="fr-FR" sz="2000" dirty="0"/>
          </a:p>
        </p:txBody>
      </p:sp>
      <p:sp>
        <p:nvSpPr>
          <p:cNvPr id="5" name="ZoneTexte 4"/>
          <p:cNvSpPr txBox="1"/>
          <p:nvPr/>
        </p:nvSpPr>
        <p:spPr>
          <a:xfrm>
            <a:off x="486278" y="6001606"/>
            <a:ext cx="4646628" cy="646331"/>
          </a:xfrm>
          <a:prstGeom prst="rect">
            <a:avLst/>
          </a:prstGeom>
          <a:noFill/>
        </p:spPr>
        <p:txBody>
          <a:bodyPr wrap="square" rtlCol="0">
            <a:spAutoFit/>
          </a:bodyPr>
          <a:lstStyle/>
          <a:p>
            <a:r>
              <a:rPr lang="fr-FR" i="1" dirty="0" smtClean="0"/>
              <a:t>À situation équivalente, les femmes télétravaillent moins que les </a:t>
            </a:r>
            <a:r>
              <a:rPr lang="fr-FR" i="1" dirty="0"/>
              <a:t>hommes </a:t>
            </a:r>
          </a:p>
        </p:txBody>
      </p:sp>
      <p:sp>
        <p:nvSpPr>
          <p:cNvPr id="12" name="Rectangle 11"/>
          <p:cNvSpPr/>
          <p:nvPr/>
        </p:nvSpPr>
        <p:spPr>
          <a:xfrm>
            <a:off x="5652120" y="2832025"/>
            <a:ext cx="3491880" cy="400110"/>
          </a:xfrm>
          <a:prstGeom prst="rect">
            <a:avLst/>
          </a:prstGeom>
        </p:spPr>
        <p:txBody>
          <a:bodyPr wrap="square">
            <a:spAutoFit/>
          </a:bodyPr>
          <a:lstStyle/>
          <a:p>
            <a:r>
              <a:rPr lang="fr-FR" sz="2000" b="1" dirty="0" smtClean="0">
                <a:solidFill>
                  <a:schemeClr val="accent6">
                    <a:lumMod val="75000"/>
                  </a:schemeClr>
                </a:solidFill>
                <a:cs typeface="Calibri Light" panose="020F0302020204030204" pitchFamily="34" charset="0"/>
              </a:rPr>
              <a:t>Profil des non-télétravailleurs </a:t>
            </a:r>
            <a:endParaRPr lang="fr-FR" b="1" dirty="0">
              <a:solidFill>
                <a:schemeClr val="accent6">
                  <a:lumMod val="75000"/>
                </a:schemeClr>
              </a:solidFill>
              <a:cs typeface="Calibri Light" panose="020F0302020204030204" pitchFamily="34" charset="0"/>
            </a:endParaRPr>
          </a:p>
        </p:txBody>
      </p:sp>
      <p:sp>
        <p:nvSpPr>
          <p:cNvPr id="3" name="Rectangle 2"/>
          <p:cNvSpPr/>
          <p:nvPr/>
        </p:nvSpPr>
        <p:spPr>
          <a:xfrm>
            <a:off x="5652119" y="4401168"/>
            <a:ext cx="3563915" cy="2246769"/>
          </a:xfrm>
          <a:prstGeom prst="rect">
            <a:avLst/>
          </a:prstGeom>
        </p:spPr>
        <p:txBody>
          <a:bodyPr wrap="square">
            <a:spAutoFit/>
          </a:bodyPr>
          <a:lstStyle/>
          <a:p>
            <a:r>
              <a:rPr lang="fr-FR" sz="2000" dirty="0"/>
              <a:t>Jeunes (18-24 ans) 	  78% </a:t>
            </a:r>
          </a:p>
          <a:p>
            <a:r>
              <a:rPr lang="fr-FR" sz="2000" dirty="0"/>
              <a:t>Employés                                 72% </a:t>
            </a:r>
          </a:p>
          <a:p>
            <a:r>
              <a:rPr lang="fr-FR" sz="2000" dirty="0"/>
              <a:t>prof. intermédiaires 	  68%</a:t>
            </a:r>
          </a:p>
          <a:p>
            <a:r>
              <a:rPr lang="fr-FR" sz="2000" dirty="0"/>
              <a:t>Entreprise &lt;500 		  65%</a:t>
            </a:r>
          </a:p>
          <a:p>
            <a:r>
              <a:rPr lang="fr-FR" sz="2000" dirty="0" smtClean="0"/>
              <a:t>Des femmes 		  63%</a:t>
            </a:r>
            <a:endParaRPr lang="fr-FR" sz="2000" dirty="0"/>
          </a:p>
          <a:p>
            <a:r>
              <a:rPr lang="fr-FR" sz="2000" dirty="0" smtClean="0"/>
              <a:t>Sans enfants à domicile 	  63%</a:t>
            </a:r>
          </a:p>
          <a:p>
            <a:r>
              <a:rPr lang="fr-FR" sz="2000" dirty="0" smtClean="0"/>
              <a:t>Salariés du public 	  62%</a:t>
            </a:r>
          </a:p>
        </p:txBody>
      </p:sp>
      <p:cxnSp>
        <p:nvCxnSpPr>
          <p:cNvPr id="13" name="Connecteur droit 12"/>
          <p:cNvCxnSpPr/>
          <p:nvPr/>
        </p:nvCxnSpPr>
        <p:spPr>
          <a:xfrm>
            <a:off x="5652119" y="2780928"/>
            <a:ext cx="1" cy="3816424"/>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Connecteur droit 15"/>
          <p:cNvCxnSpPr/>
          <p:nvPr/>
        </p:nvCxnSpPr>
        <p:spPr>
          <a:xfrm>
            <a:off x="5652120" y="2780928"/>
            <a:ext cx="3312368" cy="0"/>
          </a:xfrm>
          <a:prstGeom prst="line">
            <a:avLst/>
          </a:prstGeom>
          <a:ln w="19050" cmpd="tri">
            <a:solidFill>
              <a:schemeClr val="accent6">
                <a:lumMod val="75000"/>
              </a:schemeClr>
            </a:solidFill>
            <a:prstDash val="solid"/>
          </a:ln>
        </p:spPr>
        <p:style>
          <a:lnRef idx="1">
            <a:schemeClr val="accent1"/>
          </a:lnRef>
          <a:fillRef idx="0">
            <a:schemeClr val="accent1"/>
          </a:fillRef>
          <a:effectRef idx="0">
            <a:schemeClr val="accent1"/>
          </a:effectRef>
          <a:fontRef idx="minor">
            <a:schemeClr val="tx1"/>
          </a:fontRef>
        </p:style>
      </p:cxnSp>
      <p:pic>
        <p:nvPicPr>
          <p:cNvPr id="18" name="Image 17"/>
          <p:cNvPicPr/>
          <p:nvPr/>
        </p:nvPicPr>
        <p:blipFill>
          <a:blip r:embed="rId5"/>
          <a:stretch>
            <a:fillRect/>
          </a:stretch>
        </p:blipFill>
        <p:spPr>
          <a:xfrm>
            <a:off x="183070" y="3993518"/>
            <a:ext cx="1065530" cy="1115695"/>
          </a:xfrm>
          <a:prstGeom prst="rect">
            <a:avLst/>
          </a:prstGeom>
        </p:spPr>
      </p:pic>
      <p:pic>
        <p:nvPicPr>
          <p:cNvPr id="19" name="Image 18"/>
          <p:cNvPicPr/>
          <p:nvPr/>
        </p:nvPicPr>
        <p:blipFill>
          <a:blip r:embed="rId6"/>
          <a:stretch>
            <a:fillRect/>
          </a:stretch>
        </p:blipFill>
        <p:spPr>
          <a:xfrm>
            <a:off x="6923218" y="3261851"/>
            <a:ext cx="1021715" cy="1057466"/>
          </a:xfrm>
          <a:prstGeom prst="rect">
            <a:avLst/>
          </a:prstGeom>
          <a:solidFill>
            <a:schemeClr val="accent6"/>
          </a:solidFill>
        </p:spPr>
      </p:pic>
    </p:spTree>
    <p:extLst>
      <p:ext uri="{BB962C8B-B14F-4D97-AF65-F5344CB8AC3E}">
        <p14:creationId xmlns:p14="http://schemas.microsoft.com/office/powerpoint/2010/main" val="21087801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1"/>
          <p:cNvSpPr txBox="1">
            <a:spLocks/>
          </p:cNvSpPr>
          <p:nvPr/>
        </p:nvSpPr>
        <p:spPr>
          <a:xfrm>
            <a:off x="457200" y="121196"/>
            <a:ext cx="8229600" cy="571500"/>
          </a:xfrm>
          <a:prstGeom prst="rect">
            <a:avLst/>
          </a:prstGeom>
        </p:spPr>
        <p:txBody>
          <a:bodyPr>
            <a:normAutofit/>
          </a:bodyPr>
          <a:lstStyle>
            <a:lvl1pPr algn="ctr" defTabSz="914400" rtl="0" eaLnBrk="1" latinLnBrk="0" hangingPunct="1">
              <a:spcBef>
                <a:spcPct val="0"/>
              </a:spcBef>
              <a:buNone/>
              <a:defRPr sz="4400" b="0" kern="1200">
                <a:solidFill>
                  <a:schemeClr val="tx1"/>
                </a:solidFill>
                <a:latin typeface="Carlito" panose="020F0502020204030204" pitchFamily="34" charset="0"/>
                <a:ea typeface="+mj-ea"/>
                <a:cs typeface="Carlito" panose="020F0502020204030204" pitchFamily="34" charset="0"/>
              </a:defRPr>
            </a:lvl1pPr>
          </a:lstStyle>
          <a:p>
            <a:pPr algn="l"/>
            <a:r>
              <a:rPr lang="fr-FR" sz="2800" b="1" dirty="0" smtClean="0"/>
              <a:t>Pratiques de télétravail avant confinement </a:t>
            </a:r>
            <a:endParaRPr lang="fr-FR" sz="2800" b="1" dirty="0"/>
          </a:p>
        </p:txBody>
      </p:sp>
      <p:sp>
        <p:nvSpPr>
          <p:cNvPr id="13" name="Rectangle 12"/>
          <p:cNvSpPr/>
          <p:nvPr/>
        </p:nvSpPr>
        <p:spPr>
          <a:xfrm>
            <a:off x="423277" y="901169"/>
            <a:ext cx="6768753" cy="1015663"/>
          </a:xfrm>
          <a:prstGeom prst="rect">
            <a:avLst/>
          </a:prstGeom>
        </p:spPr>
        <p:txBody>
          <a:bodyPr wrap="square">
            <a:spAutoFit/>
          </a:bodyPr>
          <a:lstStyle/>
          <a:p>
            <a:r>
              <a:rPr lang="fr-FR" sz="2800" dirty="0" smtClean="0">
                <a:solidFill>
                  <a:srgbClr val="EDB057"/>
                </a:solidFill>
                <a:cs typeface="Calibri" panose="020F0502020204030204" pitchFamily="34" charset="0"/>
              </a:rPr>
              <a:t>58% ne télétravaillaient pas </a:t>
            </a:r>
          </a:p>
          <a:p>
            <a:r>
              <a:rPr lang="fr-FR" sz="3200" b="1" dirty="0">
                <a:solidFill>
                  <a:srgbClr val="EDB057"/>
                </a:solidFill>
                <a:cs typeface="Calibri" panose="020F0502020204030204" pitchFamily="34" charset="0"/>
              </a:rPr>
              <a:t>	</a:t>
            </a:r>
            <a:r>
              <a:rPr lang="fr-FR" sz="3200" b="1" dirty="0" smtClean="0">
                <a:solidFill>
                  <a:srgbClr val="EDB057"/>
                </a:solidFill>
                <a:cs typeface="Calibri" panose="020F0502020204030204" pitchFamily="34" charset="0"/>
              </a:rPr>
              <a:t>		Pour quels motifs ?</a:t>
            </a:r>
            <a:endParaRPr lang="fr-FR" sz="3200" b="1" kern="1200" dirty="0" smtClean="0">
              <a:solidFill>
                <a:srgbClr val="EDB057"/>
              </a:solidFill>
              <a:cs typeface="Calibri" panose="020F0502020204030204" pitchFamily="34" charset="0"/>
            </a:endParaRPr>
          </a:p>
        </p:txBody>
      </p:sp>
      <p:sp>
        <p:nvSpPr>
          <p:cNvPr id="2" name="Rectangle 1"/>
          <p:cNvSpPr/>
          <p:nvPr/>
        </p:nvSpPr>
        <p:spPr>
          <a:xfrm>
            <a:off x="449232" y="1916832"/>
            <a:ext cx="8436329" cy="677108"/>
          </a:xfrm>
          <a:prstGeom prst="rect">
            <a:avLst/>
          </a:prstGeom>
        </p:spPr>
        <p:txBody>
          <a:bodyPr wrap="square">
            <a:spAutoFit/>
          </a:bodyPr>
          <a:lstStyle/>
          <a:p>
            <a:pPr marL="342900" lvl="0" indent="-342900">
              <a:buFont typeface="Wingdings" panose="05000000000000000000" pitchFamily="2" charset="2"/>
              <a:buChar char="Ø"/>
            </a:pPr>
            <a:r>
              <a:rPr lang="fr-FR" sz="3000" dirty="0">
                <a:solidFill>
                  <a:srgbClr val="0AA3C6"/>
                </a:solidFill>
                <a:cs typeface="Calibri Light" panose="020F0302020204030204" pitchFamily="34" charset="0"/>
              </a:rPr>
              <a:t>T</a:t>
            </a:r>
            <a:r>
              <a:rPr lang="fr-FR" sz="3000" dirty="0" smtClean="0">
                <a:solidFill>
                  <a:srgbClr val="0AA3C6"/>
                </a:solidFill>
                <a:cs typeface="Calibri Light" panose="020F0302020204030204" pitchFamily="34" charset="0"/>
              </a:rPr>
              <a:t>élétravail non autorisé par l’employeur </a:t>
            </a:r>
            <a:r>
              <a:rPr lang="fr-FR" sz="3000" b="1" i="1" dirty="0" smtClean="0">
                <a:solidFill>
                  <a:srgbClr val="0AA3C6"/>
                </a:solidFill>
                <a:cs typeface="Calibri Light" panose="020F0302020204030204" pitchFamily="34" charset="0"/>
              </a:rPr>
              <a:t>35%</a:t>
            </a:r>
            <a:endParaRPr lang="fr-FR" sz="3000" b="1" i="1" dirty="0">
              <a:solidFill>
                <a:srgbClr val="0AA3C6"/>
              </a:solidFill>
              <a:cs typeface="Calibri Light" panose="020F0302020204030204" pitchFamily="34" charset="0"/>
            </a:endParaRPr>
          </a:p>
          <a:p>
            <a:pPr lvl="0"/>
            <a:endParaRPr lang="fr-FR" sz="800" b="1" dirty="0">
              <a:solidFill>
                <a:schemeClr val="accent1">
                  <a:lumMod val="75000"/>
                </a:schemeClr>
              </a:solidFill>
            </a:endParaRPr>
          </a:p>
        </p:txBody>
      </p:sp>
      <p:sp>
        <p:nvSpPr>
          <p:cNvPr id="3" name="Rectangle 2"/>
          <p:cNvSpPr/>
          <p:nvPr/>
        </p:nvSpPr>
        <p:spPr>
          <a:xfrm>
            <a:off x="1187625" y="2394754"/>
            <a:ext cx="7956375" cy="1754326"/>
          </a:xfrm>
          <a:prstGeom prst="rect">
            <a:avLst/>
          </a:prstGeom>
        </p:spPr>
        <p:txBody>
          <a:bodyPr wrap="square">
            <a:spAutoFit/>
          </a:bodyPr>
          <a:lstStyle/>
          <a:p>
            <a:r>
              <a:rPr lang="fr-FR" dirty="0" smtClean="0">
                <a:solidFill>
                  <a:schemeClr val="accent6">
                    <a:lumMod val="75000"/>
                  </a:schemeClr>
                </a:solidFill>
              </a:rPr>
              <a:t>	</a:t>
            </a:r>
            <a:r>
              <a:rPr lang="fr-FR" dirty="0">
                <a:solidFill>
                  <a:srgbClr val="FFC000"/>
                </a:solidFill>
              </a:rPr>
              <a:t>P</a:t>
            </a:r>
            <a:r>
              <a:rPr lang="fr-FR" dirty="0" smtClean="0">
                <a:solidFill>
                  <a:srgbClr val="FFC000"/>
                </a:solidFill>
              </a:rPr>
              <a:t>our quelles raisons ?</a:t>
            </a:r>
            <a:endParaRPr lang="fr-FR" sz="1600" dirty="0">
              <a:solidFill>
                <a:srgbClr val="FFC000"/>
              </a:solidFill>
            </a:endParaRPr>
          </a:p>
          <a:p>
            <a:pPr marL="1200150" lvl="2" indent="-285750">
              <a:buFont typeface="Wingdings" panose="05000000000000000000" pitchFamily="2" charset="2"/>
              <a:buChar char="ü"/>
            </a:pPr>
            <a:r>
              <a:rPr lang="fr-FR" b="1" dirty="0" smtClean="0"/>
              <a:t>les </a:t>
            </a:r>
            <a:r>
              <a:rPr lang="fr-FR" b="1" dirty="0"/>
              <a:t>résistances managériales (46%), </a:t>
            </a:r>
            <a:endParaRPr lang="fr-FR" b="1" dirty="0" smtClean="0"/>
          </a:p>
          <a:p>
            <a:pPr marL="1200150" lvl="2" indent="-285750">
              <a:buFont typeface="Wingdings" panose="05000000000000000000" pitchFamily="2" charset="2"/>
              <a:buChar char="ü"/>
            </a:pPr>
            <a:r>
              <a:rPr lang="fr-FR" dirty="0" smtClean="0"/>
              <a:t>les </a:t>
            </a:r>
            <a:r>
              <a:rPr lang="fr-FR" dirty="0"/>
              <a:t>craintes liées aux conditions de travail en télétravail (</a:t>
            </a:r>
            <a:r>
              <a:rPr lang="fr-FR" dirty="0" smtClean="0"/>
              <a:t>25%) </a:t>
            </a:r>
            <a:endParaRPr lang="fr-FR" dirty="0"/>
          </a:p>
          <a:p>
            <a:pPr marL="1200150" lvl="2" indent="-285750">
              <a:buFont typeface="Wingdings" panose="05000000000000000000" pitchFamily="2" charset="2"/>
              <a:buChar char="ü"/>
            </a:pPr>
            <a:r>
              <a:rPr lang="fr-FR" dirty="0" smtClean="0"/>
              <a:t>la </a:t>
            </a:r>
            <a:r>
              <a:rPr lang="fr-FR" dirty="0"/>
              <a:t>cybersécurité/ confidentialité des données (24</a:t>
            </a:r>
            <a:r>
              <a:rPr lang="fr-FR" dirty="0" smtClean="0"/>
              <a:t>%)</a:t>
            </a:r>
          </a:p>
          <a:p>
            <a:pPr marL="1200150" lvl="2" indent="-285750">
              <a:buFont typeface="Wingdings" panose="05000000000000000000" pitchFamily="2" charset="2"/>
              <a:buChar char="ü"/>
            </a:pPr>
            <a:r>
              <a:rPr lang="fr-FR" dirty="0" smtClean="0"/>
              <a:t>la crainte </a:t>
            </a:r>
            <a:r>
              <a:rPr lang="fr-FR" dirty="0"/>
              <a:t>d'une lourdeur de la mise en </a:t>
            </a:r>
            <a:r>
              <a:rPr lang="fr-FR" dirty="0" smtClean="0"/>
              <a:t>place (19%),</a:t>
            </a:r>
          </a:p>
          <a:p>
            <a:pPr marL="1200150" lvl="2" indent="-285750">
              <a:buFont typeface="Wingdings" panose="05000000000000000000" pitchFamily="2" charset="2"/>
              <a:buChar char="ü"/>
            </a:pPr>
            <a:r>
              <a:rPr lang="fr-FR" dirty="0" smtClean="0"/>
              <a:t>Incompatibilité des métiers (18%) </a:t>
            </a:r>
            <a:endParaRPr lang="fr-FR" dirty="0"/>
          </a:p>
        </p:txBody>
      </p:sp>
      <p:cxnSp>
        <p:nvCxnSpPr>
          <p:cNvPr id="7" name="Connecteur droit 6"/>
          <p:cNvCxnSpPr/>
          <p:nvPr/>
        </p:nvCxnSpPr>
        <p:spPr>
          <a:xfrm>
            <a:off x="1181880" y="2394754"/>
            <a:ext cx="3888432"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0" name="Connecteur droit 9"/>
          <p:cNvCxnSpPr/>
          <p:nvPr/>
        </p:nvCxnSpPr>
        <p:spPr>
          <a:xfrm>
            <a:off x="1187624" y="2394754"/>
            <a:ext cx="0" cy="1656184"/>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576881" y="4437112"/>
            <a:ext cx="8563307" cy="2154436"/>
          </a:xfrm>
          <a:prstGeom prst="rect">
            <a:avLst/>
          </a:prstGeom>
        </p:spPr>
        <p:txBody>
          <a:bodyPr wrap="square">
            <a:spAutoFit/>
          </a:bodyPr>
          <a:lstStyle/>
          <a:p>
            <a:pPr marL="342900" lvl="0" indent="-342900">
              <a:buFont typeface="Wingdings" panose="05000000000000000000" pitchFamily="2" charset="2"/>
              <a:buChar char="Ø"/>
            </a:pPr>
            <a:r>
              <a:rPr lang="fr-FR" sz="3000" dirty="0" smtClean="0">
                <a:solidFill>
                  <a:srgbClr val="0AA3C6"/>
                </a:solidFill>
                <a:cs typeface="Calibri Light" panose="020F0302020204030204" pitchFamily="34" charset="0"/>
              </a:rPr>
              <a:t>Télétravail non souhaité </a:t>
            </a:r>
            <a:r>
              <a:rPr lang="fr-FR" sz="3000" b="1" dirty="0" smtClean="0">
                <a:solidFill>
                  <a:srgbClr val="0AA3C6"/>
                </a:solidFill>
                <a:cs typeface="Calibri Light" panose="020F0302020204030204" pitchFamily="34" charset="0"/>
              </a:rPr>
              <a:t>29%</a:t>
            </a:r>
            <a:r>
              <a:rPr lang="fr-FR" sz="2400" dirty="0" smtClean="0">
                <a:solidFill>
                  <a:schemeClr val="accent1">
                    <a:lumMod val="75000"/>
                  </a:schemeClr>
                </a:solidFill>
              </a:rPr>
              <a:t>	</a:t>
            </a:r>
            <a:endParaRPr lang="fr-FR" sz="1000" b="1" dirty="0" smtClean="0">
              <a:solidFill>
                <a:schemeClr val="accent1">
                  <a:lumMod val="75000"/>
                </a:schemeClr>
              </a:solidFill>
            </a:endParaRPr>
          </a:p>
          <a:p>
            <a:pPr marL="171450" lvl="0" indent="-171450">
              <a:buFont typeface="Wingdings" panose="05000000000000000000" pitchFamily="2" charset="2"/>
              <a:buChar char="Ø"/>
            </a:pPr>
            <a:endParaRPr lang="fr-FR" sz="1000" b="1" dirty="0">
              <a:solidFill>
                <a:schemeClr val="accent1">
                  <a:lumMod val="75000"/>
                </a:schemeClr>
              </a:solidFill>
            </a:endParaRPr>
          </a:p>
          <a:p>
            <a:pPr marL="342900" indent="-342900">
              <a:buFont typeface="Wingdings" panose="05000000000000000000" pitchFamily="2" charset="2"/>
              <a:buChar char="Ø"/>
            </a:pPr>
            <a:r>
              <a:rPr lang="fr-FR" sz="2200" dirty="0" smtClean="0">
                <a:solidFill>
                  <a:srgbClr val="0AA3C6"/>
                </a:solidFill>
                <a:cs typeface="Calibri Light" panose="020F0302020204030204" pitchFamily="34" charset="0"/>
              </a:rPr>
              <a:t>Métier non compatible 6%</a:t>
            </a:r>
          </a:p>
          <a:p>
            <a:pPr marL="342900" indent="-342900">
              <a:buFont typeface="Wingdings" panose="05000000000000000000" pitchFamily="2" charset="2"/>
              <a:buChar char="Ø"/>
            </a:pPr>
            <a:endParaRPr lang="fr-FR" sz="1000" b="1" dirty="0" smtClean="0">
              <a:solidFill>
                <a:schemeClr val="accent1">
                  <a:lumMod val="75000"/>
                </a:schemeClr>
              </a:solidFill>
            </a:endParaRPr>
          </a:p>
          <a:p>
            <a:pPr marL="342900" lvl="0" indent="-342900">
              <a:buFont typeface="Wingdings" panose="05000000000000000000" pitchFamily="2" charset="2"/>
              <a:buChar char="Ø"/>
            </a:pPr>
            <a:r>
              <a:rPr lang="fr-FR" sz="2200" dirty="0" smtClean="0">
                <a:solidFill>
                  <a:srgbClr val="0AA3C6"/>
                </a:solidFill>
                <a:cs typeface="Calibri Light" panose="020F0302020204030204" pitchFamily="34" charset="0"/>
              </a:rPr>
              <a:t>Domicile non adapté 6%</a:t>
            </a:r>
            <a:endParaRPr lang="fr-FR" sz="2200" dirty="0">
              <a:solidFill>
                <a:srgbClr val="0AA3C6"/>
              </a:solidFill>
              <a:cs typeface="Calibri Light" panose="020F0302020204030204" pitchFamily="34" charset="0"/>
            </a:endParaRPr>
          </a:p>
          <a:p>
            <a:pPr marL="171450" lvl="0" indent="-171450">
              <a:buFont typeface="Wingdings" panose="05000000000000000000" pitchFamily="2" charset="2"/>
              <a:buChar char="Ø"/>
            </a:pPr>
            <a:endParaRPr lang="fr-FR" sz="1000" b="1" dirty="0" smtClean="0">
              <a:solidFill>
                <a:schemeClr val="accent1">
                  <a:lumMod val="75000"/>
                </a:schemeClr>
              </a:solidFill>
            </a:endParaRPr>
          </a:p>
          <a:p>
            <a:pPr marL="342900" indent="-342900">
              <a:buFont typeface="Wingdings" panose="05000000000000000000" pitchFamily="2" charset="2"/>
              <a:buChar char="Ø"/>
            </a:pPr>
            <a:r>
              <a:rPr lang="fr-FR" sz="2200" dirty="0" smtClean="0">
                <a:solidFill>
                  <a:srgbClr val="0AA3C6"/>
                </a:solidFill>
                <a:cs typeface="Calibri Light" panose="020F0302020204030204" pitchFamily="34" charset="0"/>
              </a:rPr>
              <a:t>Demande rejetée 5%</a:t>
            </a:r>
            <a:endParaRPr lang="fr-FR" sz="2000" b="1" dirty="0" smtClean="0">
              <a:solidFill>
                <a:schemeClr val="accent1">
                  <a:lumMod val="75000"/>
                </a:schemeClr>
              </a:solidFill>
            </a:endParaRPr>
          </a:p>
          <a:p>
            <a:pPr lvl="0"/>
            <a:endParaRPr lang="fr-FR" sz="800" b="1" dirty="0">
              <a:solidFill>
                <a:schemeClr val="accent1">
                  <a:lumMod val="75000"/>
                </a:schemeClr>
              </a:solidFill>
            </a:endParaRPr>
          </a:p>
        </p:txBody>
      </p:sp>
      <p:pic>
        <p:nvPicPr>
          <p:cNvPr id="15" name="Imag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1640" y="2455898"/>
            <a:ext cx="781056" cy="623892"/>
          </a:xfrm>
          <a:prstGeom prst="rect">
            <a:avLst/>
          </a:prstGeom>
        </p:spPr>
      </p:pic>
      <p:pic>
        <p:nvPicPr>
          <p:cNvPr id="17" name="Image 16"/>
          <p:cNvPicPr/>
          <p:nvPr/>
        </p:nvPicPr>
        <p:blipFill>
          <a:blip r:embed="rId4"/>
          <a:stretch>
            <a:fillRect/>
          </a:stretch>
        </p:blipFill>
        <p:spPr>
          <a:xfrm>
            <a:off x="6178746" y="4333503"/>
            <a:ext cx="2026568" cy="2258045"/>
          </a:xfrm>
          <a:prstGeom prst="rect">
            <a:avLst/>
          </a:prstGeom>
        </p:spPr>
      </p:pic>
    </p:spTree>
    <p:extLst>
      <p:ext uri="{BB962C8B-B14F-4D97-AF65-F5344CB8AC3E}">
        <p14:creationId xmlns:p14="http://schemas.microsoft.com/office/powerpoint/2010/main" val="1536301460"/>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AB71D889AE35B43971CE5C76CDF09D2" ma:contentTypeVersion="6" ma:contentTypeDescription="Crée un document." ma:contentTypeScope="" ma:versionID="5673c1f6da1ef521a272302b9d55f392">
  <xsd:schema xmlns:xsd="http://www.w3.org/2001/XMLSchema" xmlns:xs="http://www.w3.org/2001/XMLSchema" xmlns:p="http://schemas.microsoft.com/office/2006/metadata/properties" xmlns:ns2="2baca7f9-d6d5-403a-a9d1-84728111072a" targetNamespace="http://schemas.microsoft.com/office/2006/metadata/properties" ma:root="true" ma:fieldsID="b9fbeddf7049ff1ebfb7907bd95ce107" ns2:_="">
    <xsd:import namespace="2baca7f9-d6d5-403a-a9d1-84728111072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aca7f9-d6d5-403a-a9d1-84728111072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4D97C87-26E6-41DF-9FE4-770FA08F04E9}"/>
</file>

<file path=customXml/itemProps2.xml><?xml version="1.0" encoding="utf-8"?>
<ds:datastoreItem xmlns:ds="http://schemas.openxmlformats.org/officeDocument/2006/customXml" ds:itemID="{7D820927-F4FD-4FAB-8D7A-FBB8B74E4121}"/>
</file>

<file path=customXml/itemProps3.xml><?xml version="1.0" encoding="utf-8"?>
<ds:datastoreItem xmlns:ds="http://schemas.openxmlformats.org/officeDocument/2006/customXml" ds:itemID="{BDF7705F-6BA3-468D-A5BB-960F67D06BE5}"/>
</file>

<file path=docProps/app.xml><?xml version="1.0" encoding="utf-8"?>
<Properties xmlns="http://schemas.openxmlformats.org/officeDocument/2006/extended-properties" xmlns:vt="http://schemas.openxmlformats.org/officeDocument/2006/docPropsVTypes">
  <TotalTime>5261</TotalTime>
  <Words>5755</Words>
  <Application>Microsoft Office PowerPoint</Application>
  <PresentationFormat>Affichage à l'écran (4:3)</PresentationFormat>
  <Paragraphs>582</Paragraphs>
  <Slides>26</Slides>
  <Notes>26</Notes>
  <HiddenSlides>0</HiddenSlides>
  <MMClips>0</MMClips>
  <ScaleCrop>false</ScaleCrop>
  <HeadingPairs>
    <vt:vector size="4" baseType="variant">
      <vt:variant>
        <vt:lpstr>Thème</vt:lpstr>
      </vt:variant>
      <vt:variant>
        <vt:i4>3</vt:i4>
      </vt:variant>
      <vt:variant>
        <vt:lpstr>Titres des diapositives</vt:lpstr>
      </vt:variant>
      <vt:variant>
        <vt:i4>26</vt:i4>
      </vt:variant>
    </vt:vector>
  </HeadingPairs>
  <TitlesOfParts>
    <vt:vector size="29" baseType="lpstr">
      <vt:lpstr>Thème Office</vt:lpstr>
      <vt:lpstr>1_Thème Office</vt:lpstr>
      <vt:lpstr>2_Thème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Ville de Rennes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HEDHILI Emmanuelle</dc:creator>
  <cp:lastModifiedBy>DAMERON Catherine</cp:lastModifiedBy>
  <cp:revision>468</cp:revision>
  <cp:lastPrinted>2020-06-25T09:01:07Z</cp:lastPrinted>
  <dcterms:created xsi:type="dcterms:W3CDTF">2020-06-08T10:46:38Z</dcterms:created>
  <dcterms:modified xsi:type="dcterms:W3CDTF">2020-06-25T15:56:07Z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0x010100CAB71D889AE35B43971CE5C76CDF09D2</vt:lpwstr>
  </property>
</Properties>
</file>