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4"/>
    <p:sldMasterId id="2147483742" r:id="rId5"/>
  </p:sldMasterIdLst>
  <p:notesMasterIdLst>
    <p:notesMasterId r:id="rId19"/>
  </p:notesMasterIdLst>
  <p:handoutMasterIdLst>
    <p:handoutMasterId r:id="rId20"/>
  </p:handoutMasterIdLst>
  <p:sldIdLst>
    <p:sldId id="275" r:id="rId6"/>
    <p:sldId id="259" r:id="rId7"/>
    <p:sldId id="267" r:id="rId8"/>
    <p:sldId id="270" r:id="rId9"/>
    <p:sldId id="268" r:id="rId10"/>
    <p:sldId id="271" r:id="rId11"/>
    <p:sldId id="264" r:id="rId12"/>
    <p:sldId id="265" r:id="rId13"/>
    <p:sldId id="272" r:id="rId14"/>
    <p:sldId id="273" r:id="rId15"/>
    <p:sldId id="274" r:id="rId16"/>
    <p:sldId id="266" r:id="rId17"/>
    <p:sldId id="260" r:id="rId18"/>
  </p:sldIdLst>
  <p:sldSz cx="12192000" cy="6858000"/>
  <p:notesSz cx="6858000" cy="9144000"/>
  <p:defaultTextStyle>
    <a:defPPr>
      <a:defRPr lang="en-US"/>
    </a:defPPr>
    <a:lvl1pPr marL="0" algn="l" defTabSz="45709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92" algn="l" defTabSz="45709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185" algn="l" defTabSz="45709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278" algn="l" defTabSz="45709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370" algn="l" defTabSz="45709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462" algn="l" defTabSz="45709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554" algn="l" defTabSz="45709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648" algn="l" defTabSz="45709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741" algn="l" defTabSz="45709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8D9935D9-7943-492A-9103-21EC774AF474}">
          <p14:sldIdLst>
            <p14:sldId id="275"/>
          </p14:sldIdLst>
        </p14:section>
        <p14:section name="Présentation" id="{DCFEF6E2-CEA8-4C1B-9573-CB3D2D4FD30E}">
          <p14:sldIdLst/>
        </p14:section>
        <p14:section name="Section 1" id="{C094ABD1-4136-48BE-9B29-9E3EB502FE1B}">
          <p14:sldIdLst>
            <p14:sldId id="259"/>
            <p14:sldId id="267"/>
            <p14:sldId id="270"/>
            <p14:sldId id="268"/>
            <p14:sldId id="271"/>
            <p14:sldId id="264"/>
            <p14:sldId id="265"/>
            <p14:sldId id="272"/>
            <p14:sldId id="273"/>
            <p14:sldId id="274"/>
            <p14:sldId id="266"/>
          </p14:sldIdLst>
        </p14:section>
        <p14:section name="FIN" id="{8B0FC0F4-1AB7-414D-A746-B445E9180BF0}">
          <p14:sldIdLst>
            <p14:sldId id="26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Çatçoury Élisabeth" initials="ÇÉ" lastIdx="2" clrIdx="0">
    <p:extLst>
      <p:ext uri="{19B8F6BF-5375-455C-9EA6-DF929625EA0E}">
        <p15:presenceInfo xmlns:p15="http://schemas.microsoft.com/office/powerpoint/2012/main" userId="S-1-5-21-3083037000-2172026215-1886294311-824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40" autoAdjust="0"/>
  </p:normalViewPr>
  <p:slideViewPr>
    <p:cSldViewPr snapToGrid="0">
      <p:cViewPr varScale="1">
        <p:scale>
          <a:sx n="91" d="100"/>
          <a:sy n="91" d="100"/>
        </p:scale>
        <p:origin x="486" y="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F7ECAE-2F54-4201-B6EA-FF625A9D0780}" type="datetimeFigureOut">
              <a:rPr lang="fr-FR" smtClean="0"/>
              <a:t>17/11/2022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7569B9-6F40-4F11-90AE-1044CC0E213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077805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680C91-7352-401C-924B-8000C192E333}" type="datetimeFigureOut">
              <a:rPr lang="fr-FR" smtClean="0"/>
              <a:t>17/11/2022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3A603A-C2B4-499E-9B7D-3F71895ABA0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704653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16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81" algn="l" defTabSz="91416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162" algn="l" defTabSz="91416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244" algn="l" defTabSz="91416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324" algn="l" defTabSz="91416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405" algn="l" defTabSz="91416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485" algn="l" defTabSz="91416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568" algn="l" defTabSz="91416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650" algn="l" defTabSz="91416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_Bienvenue_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0" hasCustomPrompt="1"/>
          </p:nvPr>
        </p:nvSpPr>
        <p:spPr>
          <a:xfrm>
            <a:off x="4387850" y="169714"/>
            <a:ext cx="3937000" cy="535531"/>
          </a:xfrm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ondate Medium" pitchFamily="50" charset="0"/>
                <a:ea typeface="Condate Medium" pitchFamily="50" charset="0"/>
              </a:defRPr>
            </a:lvl1pPr>
          </a:lstStyle>
          <a:p>
            <a:pPr lvl="0"/>
            <a:r>
              <a:rPr lang="fr-FR" dirty="0" smtClean="0"/>
              <a:t>bienvenue !</a:t>
            </a:r>
          </a:p>
        </p:txBody>
      </p:sp>
      <p:sp>
        <p:nvSpPr>
          <p:cNvPr id="5" name="Espace réservé du texte 2"/>
          <p:cNvSpPr>
            <a:spLocks noGrp="1"/>
          </p:cNvSpPr>
          <p:nvPr>
            <p:ph type="body" sz="quarter" idx="11" hasCustomPrompt="1"/>
          </p:nvPr>
        </p:nvSpPr>
        <p:spPr>
          <a:xfrm>
            <a:off x="4387850" y="705245"/>
            <a:ext cx="3937000" cy="535531"/>
          </a:xfrm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ondate Medium" pitchFamily="50" charset="0"/>
                <a:ea typeface="Condate Medium" pitchFamily="50" charset="0"/>
              </a:defRPr>
            </a:lvl1pPr>
          </a:lstStyle>
          <a:p>
            <a:pPr lvl="0"/>
            <a:r>
              <a:rPr lang="fr-FR" dirty="0" smtClean="0"/>
              <a:t>degemer mat !</a:t>
            </a: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2000" y="6441331"/>
            <a:ext cx="1546844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7046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-diapositive sans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122" y="-408465"/>
            <a:ext cx="915564" cy="1152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238626"/>
            <a:ext cx="12192000" cy="6193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7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 hasCustomPrompt="1"/>
          </p:nvPr>
        </p:nvSpPr>
        <p:spPr>
          <a:xfrm>
            <a:off x="346122" y="6388057"/>
            <a:ext cx="8922364" cy="313932"/>
          </a:xfrm>
        </p:spPr>
        <p:txBody>
          <a:bodyPr wrap="square">
            <a:sp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 smtClean="0"/>
              <a:t>Nom de l’instance • </a:t>
            </a:r>
            <a:fld id="{8DCB8214-035E-4B69-B3D9-8A24892FD3DF}" type="datetime4">
              <a:rPr lang="fr-FR" smtClean="0"/>
              <a:t>27 juillet 2022</a:t>
            </a:fld>
            <a:r>
              <a:rPr lang="fr-FR" dirty="0" smtClean="0"/>
              <a:t> •  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2000" y="6441331"/>
            <a:ext cx="1546844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50952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459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3-diapositive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238626"/>
            <a:ext cx="12192000" cy="6193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7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 hasCustomPrompt="1"/>
          </p:nvPr>
        </p:nvSpPr>
        <p:spPr>
          <a:xfrm>
            <a:off x="346122" y="6388057"/>
            <a:ext cx="8922364" cy="313932"/>
          </a:xfrm>
        </p:spPr>
        <p:txBody>
          <a:bodyPr wrap="square">
            <a:sp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 smtClean="0"/>
              <a:t>Nom de l’instance • </a:t>
            </a:r>
            <a:fld id="{8DCB8214-035E-4B69-B3D9-8A24892FD3DF}" type="datetime4">
              <a:rPr lang="fr-FR" smtClean="0"/>
              <a:t>27 juillet 2022</a:t>
            </a:fld>
            <a:r>
              <a:rPr lang="fr-FR" dirty="0" smtClean="0"/>
              <a:t> •  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2000" y="6441331"/>
            <a:ext cx="1546844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71935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459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la présenta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60" y="-1094990"/>
            <a:ext cx="2489188" cy="3132000"/>
          </a:xfrm>
          <a:prstGeom prst="rect">
            <a:avLst/>
          </a:prstGeom>
        </p:spPr>
      </p:pic>
      <p:sp>
        <p:nvSpPr>
          <p:cNvPr id="4" name="Titre 1"/>
          <p:cNvSpPr>
            <a:spLocks noGrp="1"/>
          </p:cNvSpPr>
          <p:nvPr>
            <p:ph type="title" hasCustomPrompt="1"/>
          </p:nvPr>
        </p:nvSpPr>
        <p:spPr>
          <a:xfrm>
            <a:off x="3240001" y="1800000"/>
            <a:ext cx="7919836" cy="1655014"/>
          </a:xfrm>
          <a:prstGeom prst="rect">
            <a:avLst/>
          </a:prstGeom>
        </p:spPr>
        <p:txBody>
          <a:bodyPr wrap="square" lIns="72000" tIns="72000" rIns="72000" bIns="360000" anchor="b" anchorCtr="0">
            <a:sp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pPr algn="l"/>
            <a:r>
              <a:rPr lang="fr-FR" dirty="0" smtClean="0"/>
              <a:t>Titre de la présentation</a:t>
            </a:r>
            <a:br>
              <a:rPr lang="fr-FR" dirty="0" smtClean="0"/>
            </a:br>
            <a:r>
              <a:rPr lang="fr-FR" dirty="0" smtClean="0"/>
              <a:t>sur 2 lignes max</a:t>
            </a:r>
            <a:endParaRPr lang="fr-FR" dirty="0"/>
          </a:p>
        </p:txBody>
      </p:sp>
      <p:sp>
        <p:nvSpPr>
          <p:cNvPr id="5" name="Sous-titre 2"/>
          <p:cNvSpPr>
            <a:spLocks noGrp="1"/>
          </p:cNvSpPr>
          <p:nvPr>
            <p:ph type="body" idx="1" hasCustomPrompt="1"/>
          </p:nvPr>
        </p:nvSpPr>
        <p:spPr>
          <a:xfrm>
            <a:off x="3240000" y="3630021"/>
            <a:ext cx="7919837" cy="5355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marL="0" indent="0" algn="l">
              <a:buNone/>
            </a:pPr>
            <a:r>
              <a:rPr lang="fr-FR" sz="3200" dirty="0" smtClean="0">
                <a:solidFill>
                  <a:schemeClr val="bg1"/>
                </a:solidFill>
              </a:rPr>
              <a:t>Nom de l’instance</a:t>
            </a:r>
          </a:p>
        </p:txBody>
      </p:sp>
      <p:cxnSp>
        <p:nvCxnSpPr>
          <p:cNvPr id="6" name="Connecteur droit 5"/>
          <p:cNvCxnSpPr/>
          <p:nvPr userDrawn="1"/>
        </p:nvCxnSpPr>
        <p:spPr>
          <a:xfrm>
            <a:off x="3240000" y="3420000"/>
            <a:ext cx="8300552" cy="0"/>
          </a:xfrm>
          <a:prstGeom prst="line">
            <a:avLst/>
          </a:prstGeom>
          <a:ln w="2540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u texte 11"/>
          <p:cNvSpPr>
            <a:spLocks noGrp="1"/>
          </p:cNvSpPr>
          <p:nvPr>
            <p:ph type="body" sz="quarter" idx="10" hasCustomPrompt="1"/>
          </p:nvPr>
        </p:nvSpPr>
        <p:spPr>
          <a:xfrm>
            <a:off x="3240000" y="4163206"/>
            <a:ext cx="3490913" cy="424732"/>
          </a:xfrm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 smtClean="0"/>
              <a:t>27 juillet 2022</a:t>
            </a:r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2000" y="6441331"/>
            <a:ext cx="1546844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598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Connecteur droit 20"/>
          <p:cNvCxnSpPr/>
          <p:nvPr userDrawn="1"/>
        </p:nvCxnSpPr>
        <p:spPr>
          <a:xfrm>
            <a:off x="3240000" y="1302711"/>
            <a:ext cx="8617703" cy="0"/>
          </a:xfrm>
          <a:prstGeom prst="line">
            <a:avLst/>
          </a:prstGeom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563" y="-1095961"/>
            <a:ext cx="2489188" cy="3132000"/>
          </a:xfrm>
          <a:prstGeom prst="rect">
            <a:avLst/>
          </a:prstGeom>
        </p:spPr>
      </p:pic>
      <p:sp>
        <p:nvSpPr>
          <p:cNvPr id="14" name="Espace réservé du texte 2"/>
          <p:cNvSpPr>
            <a:spLocks noGrp="1"/>
          </p:cNvSpPr>
          <p:nvPr>
            <p:ph type="body" sz="quarter" idx="10" hasCustomPrompt="1"/>
          </p:nvPr>
        </p:nvSpPr>
        <p:spPr>
          <a:xfrm>
            <a:off x="346122" y="6388057"/>
            <a:ext cx="8922364" cy="313932"/>
          </a:xfrm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 smtClean="0"/>
              <a:t>Nom de l’instance • </a:t>
            </a:r>
            <a:fld id="{8DCB8214-035E-4B69-B3D9-8A24892FD3DF}" type="datetime4">
              <a:rPr lang="fr-FR" smtClean="0"/>
              <a:t>27 juillet 2022</a:t>
            </a:fld>
            <a:r>
              <a:rPr lang="fr-FR" dirty="0" smtClean="0"/>
              <a:t> •  </a:t>
            </a:r>
            <a:endParaRPr lang="fr-FR" dirty="0"/>
          </a:p>
        </p:txBody>
      </p:sp>
      <p:cxnSp>
        <p:nvCxnSpPr>
          <p:cNvPr id="16" name="Connecteur droit 15"/>
          <p:cNvCxnSpPr/>
          <p:nvPr userDrawn="1"/>
        </p:nvCxnSpPr>
        <p:spPr>
          <a:xfrm>
            <a:off x="346122" y="6238627"/>
            <a:ext cx="11530687" cy="0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re 1"/>
          <p:cNvSpPr>
            <a:spLocks noGrp="1"/>
          </p:cNvSpPr>
          <p:nvPr>
            <p:ph type="title" hasCustomPrompt="1"/>
          </p:nvPr>
        </p:nvSpPr>
        <p:spPr>
          <a:xfrm>
            <a:off x="3240000" y="345002"/>
            <a:ext cx="8617702" cy="498598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>
              <a:defRPr sz="3600" baseline="0">
                <a:solidFill>
                  <a:schemeClr val="tx1"/>
                </a:solidFill>
              </a:defRPr>
            </a:lvl1pPr>
          </a:lstStyle>
          <a:p>
            <a:pPr algn="l"/>
            <a:r>
              <a:rPr lang="fr-FR" dirty="0" smtClean="0"/>
              <a:t>Sommaire de la présentation</a:t>
            </a:r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1"/>
          </p:nvPr>
        </p:nvSpPr>
        <p:spPr>
          <a:xfrm>
            <a:off x="3240088" y="1761823"/>
            <a:ext cx="8616950" cy="4474892"/>
          </a:xfrm>
        </p:spPr>
        <p:txBody>
          <a:bodyPr lIns="0" tIns="0" rIns="0" bIns="0"/>
          <a:lstStyle>
            <a:lvl1pPr marL="514350" indent="-514350">
              <a:buFont typeface="+mj-lt"/>
              <a:buAutoNum type="arabicPeriod"/>
              <a:defRPr>
                <a:latin typeface="DM Sans Medium" pitchFamily="2" charset="0"/>
              </a:defRPr>
            </a:lvl1pPr>
            <a:lvl2pPr marL="914371" indent="-457200">
              <a:buSzPct val="100000"/>
              <a:buFont typeface="DM Sans" pitchFamily="2" charset="0"/>
              <a:buChar char="—"/>
              <a:defRPr b="0">
                <a:latin typeface="DM Sans" pitchFamily="2" charset="0"/>
              </a:defRPr>
            </a:lvl2pPr>
            <a:lvl3pPr marL="1371542" indent="-457200">
              <a:buSzPct val="100000"/>
              <a:buFont typeface="Arial" panose="020B0604020202020204" pitchFamily="34" charset="0"/>
              <a:buChar char="•"/>
              <a:defRPr/>
            </a:lvl3pPr>
            <a:lvl4pPr marL="1657263" indent="-285750">
              <a:buFont typeface="DM Sans" pitchFamily="2" charset="0"/>
              <a:buChar char="–"/>
              <a:defRPr>
                <a:latin typeface="DM Sans" pitchFamily="2" charset="0"/>
              </a:defRPr>
            </a:lvl4pPr>
            <a:lvl5pPr marL="2114433" indent="-285750">
              <a:buFont typeface="Arial" panose="020B0604020202020204" pitchFamily="34" charset="0"/>
              <a:buChar char="•"/>
              <a:defRPr sz="1600">
                <a:latin typeface="DM Sans" pitchFamily="2" charset="0"/>
              </a:defRPr>
            </a:lvl5pPr>
          </a:lstStyle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  <a:p>
            <a:pPr lvl="0"/>
            <a:endParaRPr lang="fr-FR" dirty="0" smtClean="0"/>
          </a:p>
          <a:p>
            <a:pPr lvl="0"/>
            <a:endParaRPr lang="fr-FR" dirty="0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2000" y="6390000"/>
            <a:ext cx="1546844" cy="321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121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title" hasCustomPrompt="1"/>
          </p:nvPr>
        </p:nvSpPr>
        <p:spPr>
          <a:xfrm>
            <a:off x="3219451" y="1800000"/>
            <a:ext cx="8128001" cy="1655014"/>
          </a:xfrm>
          <a:prstGeom prst="rect">
            <a:avLst/>
          </a:prstGeom>
        </p:spPr>
        <p:txBody>
          <a:bodyPr lIns="72000" tIns="72000" rIns="72000" bIns="360000" anchor="b" anchorCtr="0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algn="l"/>
            <a:r>
              <a:rPr lang="fr-FR" dirty="0" smtClean="0"/>
              <a:t>Titre de section</a:t>
            </a:r>
            <a:br>
              <a:rPr lang="fr-FR" dirty="0" smtClean="0"/>
            </a:br>
            <a:r>
              <a:rPr lang="fr-FR" dirty="0" smtClean="0"/>
              <a:t>2 lignes max</a:t>
            </a:r>
            <a:endParaRPr lang="fr-FR" dirty="0"/>
          </a:p>
        </p:txBody>
      </p:sp>
      <p:sp>
        <p:nvSpPr>
          <p:cNvPr id="8" name="Sous-titre 2"/>
          <p:cNvSpPr>
            <a:spLocks noGrp="1"/>
          </p:cNvSpPr>
          <p:nvPr>
            <p:ph type="body" idx="1" hasCustomPrompt="1"/>
          </p:nvPr>
        </p:nvSpPr>
        <p:spPr>
          <a:xfrm>
            <a:off x="3219450" y="3630020"/>
            <a:ext cx="8300551" cy="150018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pPr algn="l"/>
            <a:r>
              <a:rPr lang="fr-FR" sz="3200" dirty="0" smtClean="0"/>
              <a:t>Sous-titre et/ou nom de l’intervenant</a:t>
            </a:r>
            <a:endParaRPr lang="fr-FR" sz="3200" dirty="0"/>
          </a:p>
        </p:txBody>
      </p:sp>
      <p:cxnSp>
        <p:nvCxnSpPr>
          <p:cNvPr id="9" name="Connecteur droit 8"/>
          <p:cNvCxnSpPr/>
          <p:nvPr userDrawn="1"/>
        </p:nvCxnSpPr>
        <p:spPr>
          <a:xfrm>
            <a:off x="3219448" y="3420000"/>
            <a:ext cx="8300552" cy="0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563" y="-1095961"/>
            <a:ext cx="2489188" cy="3132000"/>
          </a:xfrm>
          <a:prstGeom prst="rect">
            <a:avLst/>
          </a:prstGeom>
        </p:spPr>
      </p:pic>
      <p:sp>
        <p:nvSpPr>
          <p:cNvPr id="14" name="Espace réservé du texte 2"/>
          <p:cNvSpPr>
            <a:spLocks noGrp="1"/>
          </p:cNvSpPr>
          <p:nvPr>
            <p:ph type="body" sz="quarter" idx="10" hasCustomPrompt="1"/>
          </p:nvPr>
        </p:nvSpPr>
        <p:spPr>
          <a:xfrm>
            <a:off x="346122" y="6388057"/>
            <a:ext cx="8922364" cy="313932"/>
          </a:xfrm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 smtClean="0"/>
              <a:t>Nom de l’instance • </a:t>
            </a:r>
            <a:fld id="{8DCB8214-035E-4B69-B3D9-8A24892FD3DF}" type="datetime4">
              <a:rPr lang="fr-FR" smtClean="0"/>
              <a:t>27 juillet 2022</a:t>
            </a:fld>
            <a:r>
              <a:rPr lang="fr-FR" dirty="0" smtClean="0"/>
              <a:t> •  </a:t>
            </a:r>
            <a:endParaRPr lang="fr-FR" dirty="0"/>
          </a:p>
        </p:txBody>
      </p:sp>
      <p:cxnSp>
        <p:nvCxnSpPr>
          <p:cNvPr id="16" name="Connecteur droit 15"/>
          <p:cNvCxnSpPr/>
          <p:nvPr userDrawn="1"/>
        </p:nvCxnSpPr>
        <p:spPr>
          <a:xfrm>
            <a:off x="346122" y="6238627"/>
            <a:ext cx="11530687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2000" y="6390000"/>
            <a:ext cx="1546844" cy="321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955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-diapositive vide avec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title" hasCustomPrompt="1"/>
          </p:nvPr>
        </p:nvSpPr>
        <p:spPr>
          <a:xfrm>
            <a:off x="1771649" y="55399"/>
            <a:ext cx="10108177" cy="661308"/>
          </a:xfrm>
          <a:prstGeom prst="rect">
            <a:avLst/>
          </a:prstGeom>
        </p:spPr>
        <p:txBody>
          <a:bodyPr wrap="square" lIns="0" tIns="108000" rIns="108000" bIns="108000" anchor="b" anchorCtr="0">
            <a:spAutoFit/>
          </a:bodyPr>
          <a:lstStyle>
            <a:lvl1pPr>
              <a:defRPr sz="3200"/>
            </a:lvl1pPr>
          </a:lstStyle>
          <a:p>
            <a:pPr algn="l"/>
            <a:r>
              <a:rPr lang="fr-FR" dirty="0" smtClean="0"/>
              <a:t>Titre de la diapositive</a:t>
            </a:r>
            <a:endParaRPr lang="fr-FR" dirty="0"/>
          </a:p>
        </p:txBody>
      </p:sp>
      <p:cxnSp>
        <p:nvCxnSpPr>
          <p:cNvPr id="9" name="Connecteur droit 8"/>
          <p:cNvCxnSpPr/>
          <p:nvPr userDrawn="1"/>
        </p:nvCxnSpPr>
        <p:spPr>
          <a:xfrm>
            <a:off x="1524000" y="714928"/>
            <a:ext cx="10355826" cy="0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122" y="-408465"/>
            <a:ext cx="915564" cy="1152000"/>
          </a:xfrm>
          <a:prstGeom prst="rect">
            <a:avLst/>
          </a:prstGeom>
        </p:spPr>
      </p:pic>
      <p:sp>
        <p:nvSpPr>
          <p:cNvPr id="8" name="Espace réservé du texte 2"/>
          <p:cNvSpPr>
            <a:spLocks noGrp="1"/>
          </p:cNvSpPr>
          <p:nvPr>
            <p:ph type="body" sz="quarter" idx="10" hasCustomPrompt="1"/>
          </p:nvPr>
        </p:nvSpPr>
        <p:spPr>
          <a:xfrm>
            <a:off x="346122" y="6388057"/>
            <a:ext cx="8922364" cy="313932"/>
          </a:xfrm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 smtClean="0"/>
              <a:t>Nom de l’instance • </a:t>
            </a:r>
            <a:fld id="{8DCB8214-035E-4B69-B3D9-8A24892FD3DF}" type="datetime4">
              <a:rPr lang="fr-FR" smtClean="0"/>
              <a:t>27 juillet 2022</a:t>
            </a:fld>
            <a:r>
              <a:rPr lang="fr-FR" dirty="0" smtClean="0"/>
              <a:t> •  </a:t>
            </a:r>
            <a:endParaRPr lang="fr-FR" dirty="0"/>
          </a:p>
        </p:txBody>
      </p:sp>
      <p:cxnSp>
        <p:nvCxnSpPr>
          <p:cNvPr id="14" name="Connecteur droit 13"/>
          <p:cNvCxnSpPr/>
          <p:nvPr userDrawn="1"/>
        </p:nvCxnSpPr>
        <p:spPr>
          <a:xfrm>
            <a:off x="346122" y="6238627"/>
            <a:ext cx="11530687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2000" y="6390000"/>
            <a:ext cx="1546844" cy="321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56879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459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 texte et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122" y="-408465"/>
            <a:ext cx="915564" cy="1152000"/>
          </a:xfrm>
          <a:prstGeom prst="rect">
            <a:avLst/>
          </a:prstGeom>
        </p:spPr>
      </p:pic>
      <p:sp>
        <p:nvSpPr>
          <p:cNvPr id="8" name="Espace réservé du texte 2"/>
          <p:cNvSpPr>
            <a:spLocks noGrp="1"/>
          </p:cNvSpPr>
          <p:nvPr>
            <p:ph type="body" sz="quarter" idx="10" hasCustomPrompt="1"/>
          </p:nvPr>
        </p:nvSpPr>
        <p:spPr>
          <a:xfrm>
            <a:off x="346122" y="6388057"/>
            <a:ext cx="8922364" cy="313932"/>
          </a:xfrm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 smtClean="0"/>
              <a:t>Nom de l’instance • </a:t>
            </a:r>
            <a:fld id="{8DCB8214-035E-4B69-B3D9-8A24892FD3DF}" type="datetime4">
              <a:rPr lang="fr-FR" smtClean="0"/>
              <a:t>27 juillet 2022</a:t>
            </a:fld>
            <a:r>
              <a:rPr lang="fr-FR" dirty="0" smtClean="0"/>
              <a:t> •  </a:t>
            </a:r>
            <a:endParaRPr lang="fr-FR" dirty="0"/>
          </a:p>
        </p:txBody>
      </p:sp>
      <p:cxnSp>
        <p:nvCxnSpPr>
          <p:cNvPr id="14" name="Connecteur droit 13"/>
          <p:cNvCxnSpPr/>
          <p:nvPr userDrawn="1"/>
        </p:nvCxnSpPr>
        <p:spPr>
          <a:xfrm>
            <a:off x="346122" y="6238627"/>
            <a:ext cx="11530687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graphique 2"/>
          <p:cNvSpPr>
            <a:spLocks noGrp="1"/>
          </p:cNvSpPr>
          <p:nvPr>
            <p:ph type="chart" sz="quarter" idx="11"/>
          </p:nvPr>
        </p:nvSpPr>
        <p:spPr>
          <a:xfrm>
            <a:off x="6115050" y="728663"/>
            <a:ext cx="5761759" cy="5508186"/>
          </a:xfrm>
        </p:spPr>
        <p:txBody>
          <a:bodyPr lIns="360000" tIns="360000" rIns="0" bIns="360000"/>
          <a:lstStyle/>
          <a:p>
            <a:endParaRPr lang="fr-FR" dirty="0"/>
          </a:p>
        </p:txBody>
      </p:sp>
      <p:sp>
        <p:nvSpPr>
          <p:cNvPr id="12" name="Titre 1"/>
          <p:cNvSpPr>
            <a:spLocks noGrp="1"/>
          </p:cNvSpPr>
          <p:nvPr>
            <p:ph type="title" hasCustomPrompt="1"/>
          </p:nvPr>
        </p:nvSpPr>
        <p:spPr>
          <a:xfrm>
            <a:off x="1771649" y="55399"/>
            <a:ext cx="10108177" cy="661308"/>
          </a:xfrm>
          <a:prstGeom prst="rect">
            <a:avLst/>
          </a:prstGeom>
        </p:spPr>
        <p:txBody>
          <a:bodyPr wrap="square" lIns="0" tIns="108000" rIns="108000" bIns="108000" anchor="b" anchorCtr="0">
            <a:spAutoFit/>
          </a:bodyPr>
          <a:lstStyle>
            <a:lvl1pPr>
              <a:defRPr sz="3200"/>
            </a:lvl1pPr>
          </a:lstStyle>
          <a:p>
            <a:pPr algn="l"/>
            <a:r>
              <a:rPr lang="fr-FR" dirty="0" smtClean="0"/>
              <a:t>Titre de la diapositive</a:t>
            </a:r>
            <a:endParaRPr lang="fr-FR" dirty="0"/>
          </a:p>
        </p:txBody>
      </p:sp>
      <p:cxnSp>
        <p:nvCxnSpPr>
          <p:cNvPr id="15" name="Connecteur droit 14"/>
          <p:cNvCxnSpPr/>
          <p:nvPr userDrawn="1"/>
        </p:nvCxnSpPr>
        <p:spPr>
          <a:xfrm>
            <a:off x="1524000" y="714928"/>
            <a:ext cx="10355826" cy="0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4"/>
          <p:cNvSpPr>
            <a:spLocks noGrp="1"/>
          </p:cNvSpPr>
          <p:nvPr>
            <p:ph type="body" sz="quarter" idx="12" hasCustomPrompt="1"/>
          </p:nvPr>
        </p:nvSpPr>
        <p:spPr>
          <a:xfrm>
            <a:off x="346075" y="728663"/>
            <a:ext cx="5749925" cy="5496230"/>
          </a:xfrm>
        </p:spPr>
        <p:txBody>
          <a:bodyPr lIns="0" tIns="360000" rIns="360000" bIns="360000">
            <a:noAutofit/>
          </a:bodyPr>
          <a:lstStyle>
            <a:lvl1pPr algn="l">
              <a:defRPr sz="2600" b="0" baseline="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fr-FR" dirty="0" smtClean="0"/>
              <a:t>Entrez votre texte synthétique de présentation …</a:t>
            </a:r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2000" y="6390000"/>
            <a:ext cx="1546844" cy="321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39119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459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 texte et chiffres cl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122" y="-408465"/>
            <a:ext cx="915564" cy="1152000"/>
          </a:xfrm>
          <a:prstGeom prst="rect">
            <a:avLst/>
          </a:prstGeom>
        </p:spPr>
      </p:pic>
      <p:sp>
        <p:nvSpPr>
          <p:cNvPr id="8" name="Espace réservé du texte 2"/>
          <p:cNvSpPr>
            <a:spLocks noGrp="1"/>
          </p:cNvSpPr>
          <p:nvPr>
            <p:ph type="body" sz="quarter" idx="10" hasCustomPrompt="1"/>
          </p:nvPr>
        </p:nvSpPr>
        <p:spPr>
          <a:xfrm>
            <a:off x="346122" y="6388057"/>
            <a:ext cx="8922364" cy="313932"/>
          </a:xfrm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 smtClean="0"/>
              <a:t>Nom de l’instance • </a:t>
            </a:r>
            <a:fld id="{8DCB8214-035E-4B69-B3D9-8A24892FD3DF}" type="datetime4">
              <a:rPr lang="fr-FR" smtClean="0"/>
              <a:t>27 juillet 2022</a:t>
            </a:fld>
            <a:r>
              <a:rPr lang="fr-FR" dirty="0" smtClean="0"/>
              <a:t> •  </a:t>
            </a:r>
            <a:endParaRPr lang="fr-FR" dirty="0"/>
          </a:p>
        </p:txBody>
      </p:sp>
      <p:cxnSp>
        <p:nvCxnSpPr>
          <p:cNvPr id="14" name="Connecteur droit 13"/>
          <p:cNvCxnSpPr/>
          <p:nvPr userDrawn="1"/>
        </p:nvCxnSpPr>
        <p:spPr>
          <a:xfrm>
            <a:off x="346122" y="6238627"/>
            <a:ext cx="11530687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Espace réservé du texte 4"/>
          <p:cNvSpPr>
            <a:spLocks noGrp="1"/>
          </p:cNvSpPr>
          <p:nvPr>
            <p:ph type="body" sz="quarter" idx="12" hasCustomPrompt="1"/>
          </p:nvPr>
        </p:nvSpPr>
        <p:spPr>
          <a:xfrm>
            <a:off x="346075" y="728663"/>
            <a:ext cx="5749925" cy="5496230"/>
          </a:xfrm>
        </p:spPr>
        <p:txBody>
          <a:bodyPr lIns="0" tIns="360000" rIns="360000" bIns="360000">
            <a:noAutofit/>
          </a:bodyPr>
          <a:lstStyle>
            <a:lvl1pPr algn="l">
              <a:defRPr sz="2600" b="0" baseline="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fr-FR" dirty="0" smtClean="0"/>
              <a:t>Entrez votre texte synthétique de présentation …</a:t>
            </a:r>
          </a:p>
        </p:txBody>
      </p:sp>
      <p:sp>
        <p:nvSpPr>
          <p:cNvPr id="11" name="Espace réservé du texte 4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0" y="726885"/>
            <a:ext cx="5753100" cy="5498008"/>
          </a:xfrm>
        </p:spPr>
        <p:txBody>
          <a:bodyPr lIns="360000" tIns="360000" rIns="0" bIns="360000">
            <a:normAutofit/>
          </a:bodyPr>
          <a:lstStyle>
            <a:lvl1pPr marL="457200" indent="-457200">
              <a:buFont typeface="Arial" panose="020B0604020202020204" pitchFamily="34" charset="0"/>
              <a:buChar char="•"/>
              <a:defRPr sz="2400">
                <a:solidFill>
                  <a:schemeClr val="accent1"/>
                </a:solidFill>
                <a:latin typeface="+mj-lt"/>
                <a:ea typeface="Condate_V2 Medium" panose="00000600000000000000" pitchFamily="50" charset="0"/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fr-FR" dirty="0" smtClean="0"/>
              <a:t>chiffres et/ou mots clés</a:t>
            </a:r>
          </a:p>
        </p:txBody>
      </p:sp>
      <p:sp>
        <p:nvSpPr>
          <p:cNvPr id="12" name="Titre 1"/>
          <p:cNvSpPr>
            <a:spLocks noGrp="1"/>
          </p:cNvSpPr>
          <p:nvPr>
            <p:ph type="title" hasCustomPrompt="1"/>
          </p:nvPr>
        </p:nvSpPr>
        <p:spPr>
          <a:xfrm>
            <a:off x="1771649" y="55399"/>
            <a:ext cx="10108177" cy="661308"/>
          </a:xfrm>
          <a:prstGeom prst="rect">
            <a:avLst/>
          </a:prstGeom>
        </p:spPr>
        <p:txBody>
          <a:bodyPr wrap="square" lIns="0" tIns="108000" rIns="108000" bIns="108000" anchor="b" anchorCtr="0">
            <a:spAutoFit/>
          </a:bodyPr>
          <a:lstStyle>
            <a:lvl1pPr>
              <a:defRPr sz="3200"/>
            </a:lvl1pPr>
          </a:lstStyle>
          <a:p>
            <a:pPr algn="l"/>
            <a:r>
              <a:rPr lang="fr-FR" dirty="0" smtClean="0"/>
              <a:t>Titre de la diapositive</a:t>
            </a:r>
            <a:endParaRPr lang="fr-FR" dirty="0"/>
          </a:p>
        </p:txBody>
      </p:sp>
      <p:cxnSp>
        <p:nvCxnSpPr>
          <p:cNvPr id="15" name="Connecteur droit 14"/>
          <p:cNvCxnSpPr/>
          <p:nvPr userDrawn="1"/>
        </p:nvCxnSpPr>
        <p:spPr>
          <a:xfrm>
            <a:off x="1524000" y="714928"/>
            <a:ext cx="10355826" cy="0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2000" y="6390000"/>
            <a:ext cx="1546844" cy="321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72559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459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3-diapositive sans titre_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122" y="-408465"/>
            <a:ext cx="915564" cy="1152000"/>
          </a:xfrm>
          <a:prstGeom prst="rect">
            <a:avLst/>
          </a:prstGeom>
        </p:spPr>
      </p:pic>
      <p:sp>
        <p:nvSpPr>
          <p:cNvPr id="13" name="Espace réservé du texte 2"/>
          <p:cNvSpPr>
            <a:spLocks noGrp="1"/>
          </p:cNvSpPr>
          <p:nvPr>
            <p:ph type="body" sz="quarter" idx="10" hasCustomPrompt="1"/>
          </p:nvPr>
        </p:nvSpPr>
        <p:spPr>
          <a:xfrm>
            <a:off x="346122" y="6388057"/>
            <a:ext cx="8922364" cy="313932"/>
          </a:xfrm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 smtClean="0"/>
              <a:t>Nom de l’instance • </a:t>
            </a:r>
            <a:fld id="{8DCB8214-035E-4B69-B3D9-8A24892FD3DF}" type="datetime4">
              <a:rPr lang="fr-FR" smtClean="0"/>
              <a:t>27 juillet 2022</a:t>
            </a:fld>
            <a:r>
              <a:rPr lang="fr-FR" dirty="0" smtClean="0"/>
              <a:t> •  </a:t>
            </a:r>
            <a:endParaRPr lang="fr-FR" dirty="0"/>
          </a:p>
        </p:txBody>
      </p:sp>
      <p:cxnSp>
        <p:nvCxnSpPr>
          <p:cNvPr id="15" name="Connecteur droit 14"/>
          <p:cNvCxnSpPr/>
          <p:nvPr userDrawn="1"/>
        </p:nvCxnSpPr>
        <p:spPr>
          <a:xfrm>
            <a:off x="346122" y="6238627"/>
            <a:ext cx="11530687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2000" y="6390000"/>
            <a:ext cx="1546844" cy="321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0233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459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3-diapositive vide_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2"/>
          <p:cNvSpPr>
            <a:spLocks noGrp="1"/>
          </p:cNvSpPr>
          <p:nvPr>
            <p:ph type="body" sz="quarter" idx="10" hasCustomPrompt="1"/>
          </p:nvPr>
        </p:nvSpPr>
        <p:spPr>
          <a:xfrm>
            <a:off x="346122" y="6388057"/>
            <a:ext cx="8922364" cy="313932"/>
          </a:xfrm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 smtClean="0"/>
              <a:t>Nom de l’instance • </a:t>
            </a:r>
            <a:fld id="{8DCB8214-035E-4B69-B3D9-8A24892FD3DF}" type="datetime4">
              <a:rPr lang="fr-FR" smtClean="0"/>
              <a:t>27 juillet 2022</a:t>
            </a:fld>
            <a:r>
              <a:rPr lang="fr-FR" dirty="0" smtClean="0"/>
              <a:t> •  </a:t>
            </a:r>
            <a:endParaRPr lang="fr-FR" dirty="0"/>
          </a:p>
        </p:txBody>
      </p:sp>
      <p:cxnSp>
        <p:nvCxnSpPr>
          <p:cNvPr id="7" name="Connecteur droit 6"/>
          <p:cNvCxnSpPr/>
          <p:nvPr userDrawn="1"/>
        </p:nvCxnSpPr>
        <p:spPr>
          <a:xfrm>
            <a:off x="346122" y="6238627"/>
            <a:ext cx="11530687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2000" y="6390000"/>
            <a:ext cx="1546844" cy="321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09917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459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RO_Bienvenue_No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0" hasCustomPrompt="1"/>
          </p:nvPr>
        </p:nvSpPr>
        <p:spPr>
          <a:xfrm>
            <a:off x="4387850" y="169714"/>
            <a:ext cx="3937000" cy="535531"/>
          </a:xfrm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+mj-lt"/>
                <a:ea typeface="Condate_V2 Medium" panose="00000600000000000000" pitchFamily="50" charset="0"/>
              </a:defRPr>
            </a:lvl1pPr>
          </a:lstStyle>
          <a:p>
            <a:pPr lvl="0"/>
            <a:r>
              <a:rPr lang="fr-FR" dirty="0" smtClean="0"/>
              <a:t>bienvenue !</a:t>
            </a:r>
          </a:p>
        </p:txBody>
      </p:sp>
      <p:sp>
        <p:nvSpPr>
          <p:cNvPr id="5" name="Espace réservé du texte 2"/>
          <p:cNvSpPr>
            <a:spLocks noGrp="1"/>
          </p:cNvSpPr>
          <p:nvPr>
            <p:ph type="body" sz="quarter" idx="11" hasCustomPrompt="1"/>
          </p:nvPr>
        </p:nvSpPr>
        <p:spPr>
          <a:xfrm>
            <a:off x="4387850" y="705245"/>
            <a:ext cx="3937000" cy="535531"/>
          </a:xfrm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+mj-lt"/>
                <a:ea typeface="Condate_V2 Medium" panose="00000600000000000000" pitchFamily="50" charset="0"/>
              </a:defRPr>
            </a:lvl1pPr>
          </a:lstStyle>
          <a:p>
            <a:pPr lvl="0"/>
            <a:r>
              <a:rPr lang="fr-FR" dirty="0" smtClean="0"/>
              <a:t>degemer mat !</a:t>
            </a:r>
          </a:p>
        </p:txBody>
      </p:sp>
    </p:spTree>
    <p:extLst>
      <p:ext uri="{BB962C8B-B14F-4D97-AF65-F5344CB8AC3E}">
        <p14:creationId xmlns:p14="http://schemas.microsoft.com/office/powerpoint/2010/main" val="2649173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ERCI_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0" hasCustomPrompt="1"/>
          </p:nvPr>
        </p:nvSpPr>
        <p:spPr>
          <a:xfrm>
            <a:off x="4387850" y="206377"/>
            <a:ext cx="3937000" cy="535531"/>
          </a:xfrm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+mj-lt"/>
                <a:ea typeface="Condate_V2 Medium" panose="00000600000000000000" pitchFamily="50" charset="0"/>
              </a:defRPr>
            </a:lvl1pPr>
          </a:lstStyle>
          <a:p>
            <a:pPr lvl="0"/>
            <a:r>
              <a:rPr lang="fr-FR" dirty="0" smtClean="0"/>
              <a:t>merci !</a:t>
            </a:r>
          </a:p>
        </p:txBody>
      </p:sp>
      <p:sp>
        <p:nvSpPr>
          <p:cNvPr id="4" name="Espace réservé du texte 2"/>
          <p:cNvSpPr>
            <a:spLocks noGrp="1"/>
          </p:cNvSpPr>
          <p:nvPr>
            <p:ph type="body" sz="quarter" idx="11" hasCustomPrompt="1"/>
          </p:nvPr>
        </p:nvSpPr>
        <p:spPr>
          <a:xfrm>
            <a:off x="4387850" y="741908"/>
            <a:ext cx="3937000" cy="535531"/>
          </a:xfrm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+mj-lt"/>
                <a:ea typeface="Condate_V2 Medium" panose="00000600000000000000" pitchFamily="50" charset="0"/>
              </a:defRPr>
            </a:lvl1pPr>
          </a:lstStyle>
          <a:p>
            <a:pPr lvl="0"/>
            <a:r>
              <a:rPr lang="fr-FR" dirty="0" smtClean="0"/>
              <a:t>trugarez !</a:t>
            </a:r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2000" y="6441331"/>
            <a:ext cx="1546844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4674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ERCI_no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0" hasCustomPrompt="1"/>
          </p:nvPr>
        </p:nvSpPr>
        <p:spPr>
          <a:xfrm>
            <a:off x="4387850" y="206377"/>
            <a:ext cx="3937000" cy="535531"/>
          </a:xfrm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+mj-lt"/>
                <a:ea typeface="Condate_V2 Medium" panose="00000600000000000000" pitchFamily="50" charset="0"/>
              </a:defRPr>
            </a:lvl1pPr>
          </a:lstStyle>
          <a:p>
            <a:pPr lvl="0"/>
            <a:r>
              <a:rPr lang="fr-FR" dirty="0" smtClean="0"/>
              <a:t>merci !</a:t>
            </a:r>
          </a:p>
        </p:txBody>
      </p:sp>
      <p:sp>
        <p:nvSpPr>
          <p:cNvPr id="4" name="Espace réservé du texte 2"/>
          <p:cNvSpPr>
            <a:spLocks noGrp="1"/>
          </p:cNvSpPr>
          <p:nvPr>
            <p:ph type="body" sz="quarter" idx="11" hasCustomPrompt="1"/>
          </p:nvPr>
        </p:nvSpPr>
        <p:spPr>
          <a:xfrm>
            <a:off x="4387850" y="741908"/>
            <a:ext cx="3937000" cy="535531"/>
          </a:xfrm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+mj-lt"/>
                <a:ea typeface="Condate_V2 Medium" panose="00000600000000000000" pitchFamily="50" charset="0"/>
              </a:defRPr>
            </a:lvl1pPr>
          </a:lstStyle>
          <a:p>
            <a:pPr lvl="0"/>
            <a:r>
              <a:rPr lang="fr-FR" dirty="0" smtClean="0"/>
              <a:t>trugarez !</a:t>
            </a:r>
          </a:p>
        </p:txBody>
      </p:sp>
    </p:spTree>
    <p:extLst>
      <p:ext uri="{BB962C8B-B14F-4D97-AF65-F5344CB8AC3E}">
        <p14:creationId xmlns:p14="http://schemas.microsoft.com/office/powerpoint/2010/main" val="41124114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la présenta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60" y="-1094990"/>
            <a:ext cx="2489188" cy="3132000"/>
          </a:xfrm>
          <a:prstGeom prst="rect">
            <a:avLst/>
          </a:prstGeom>
        </p:spPr>
      </p:pic>
      <p:sp>
        <p:nvSpPr>
          <p:cNvPr id="4" name="Titre 1"/>
          <p:cNvSpPr>
            <a:spLocks noGrp="1"/>
          </p:cNvSpPr>
          <p:nvPr>
            <p:ph type="title" hasCustomPrompt="1"/>
          </p:nvPr>
        </p:nvSpPr>
        <p:spPr>
          <a:xfrm>
            <a:off x="3240000" y="1800000"/>
            <a:ext cx="8637769" cy="1655014"/>
          </a:xfrm>
          <a:prstGeom prst="rect">
            <a:avLst/>
          </a:prstGeom>
        </p:spPr>
        <p:txBody>
          <a:bodyPr wrap="square" lIns="72000" tIns="72000" rIns="72000" bIns="360000" anchor="b" anchorCtr="0">
            <a:spAutoFit/>
          </a:bodyPr>
          <a:lstStyle>
            <a:lvl1pPr>
              <a:defRPr sz="4200" baseline="0">
                <a:solidFill>
                  <a:schemeClr val="bg1"/>
                </a:solidFill>
              </a:defRPr>
            </a:lvl1pPr>
          </a:lstStyle>
          <a:p>
            <a:pPr algn="l"/>
            <a:r>
              <a:rPr lang="fr-FR" dirty="0" smtClean="0"/>
              <a:t>Titre de la présentation</a:t>
            </a:r>
            <a:br>
              <a:rPr lang="fr-FR" dirty="0" smtClean="0"/>
            </a:br>
            <a:r>
              <a:rPr lang="fr-FR" dirty="0" smtClean="0"/>
              <a:t>sur 2 lignes max</a:t>
            </a:r>
            <a:endParaRPr lang="fr-FR" dirty="0"/>
          </a:p>
        </p:txBody>
      </p:sp>
      <p:sp>
        <p:nvSpPr>
          <p:cNvPr id="5" name="Sous-titre 2"/>
          <p:cNvSpPr>
            <a:spLocks noGrp="1"/>
          </p:cNvSpPr>
          <p:nvPr>
            <p:ph type="body" idx="1" hasCustomPrompt="1"/>
          </p:nvPr>
        </p:nvSpPr>
        <p:spPr>
          <a:xfrm>
            <a:off x="3240000" y="3630021"/>
            <a:ext cx="8300551" cy="53553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marL="0" indent="0" algn="l">
              <a:buNone/>
            </a:pPr>
            <a:r>
              <a:rPr lang="fr-FR" sz="3200" dirty="0" smtClean="0">
                <a:solidFill>
                  <a:schemeClr val="bg1"/>
                </a:solidFill>
              </a:rPr>
              <a:t>Nom de l’instance</a:t>
            </a:r>
          </a:p>
        </p:txBody>
      </p:sp>
      <p:cxnSp>
        <p:nvCxnSpPr>
          <p:cNvPr id="6" name="Connecteur droit 5"/>
          <p:cNvCxnSpPr/>
          <p:nvPr userDrawn="1"/>
        </p:nvCxnSpPr>
        <p:spPr>
          <a:xfrm>
            <a:off x="3240000" y="3420000"/>
            <a:ext cx="8300552" cy="0"/>
          </a:xfrm>
          <a:prstGeom prst="line">
            <a:avLst/>
          </a:prstGeom>
          <a:ln w="28575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u texte 11"/>
          <p:cNvSpPr>
            <a:spLocks noGrp="1"/>
          </p:cNvSpPr>
          <p:nvPr>
            <p:ph type="body" sz="quarter" idx="10" hasCustomPrompt="1"/>
          </p:nvPr>
        </p:nvSpPr>
        <p:spPr>
          <a:xfrm>
            <a:off x="3240000" y="4163206"/>
            <a:ext cx="3490913" cy="424732"/>
          </a:xfrm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 smtClean="0"/>
              <a:t>27 juillet 2022</a:t>
            </a:r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2000" y="6441331"/>
            <a:ext cx="1546844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7840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-SOMMAIRE fond blan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Connecteur droit 20"/>
          <p:cNvCxnSpPr/>
          <p:nvPr userDrawn="1"/>
        </p:nvCxnSpPr>
        <p:spPr>
          <a:xfrm>
            <a:off x="3240000" y="1302711"/>
            <a:ext cx="8617703" cy="0"/>
          </a:xfrm>
          <a:prstGeom prst="line">
            <a:avLst/>
          </a:prstGeom>
          <a:ln w="2540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563" y="-1095961"/>
            <a:ext cx="2489188" cy="31320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0" y="6238626"/>
            <a:ext cx="12192000" cy="6193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7"/>
          </a:p>
        </p:txBody>
      </p:sp>
      <p:sp>
        <p:nvSpPr>
          <p:cNvPr id="14" name="Espace réservé du texte 2"/>
          <p:cNvSpPr>
            <a:spLocks noGrp="1"/>
          </p:cNvSpPr>
          <p:nvPr>
            <p:ph type="body" sz="quarter" idx="10" hasCustomPrompt="1"/>
          </p:nvPr>
        </p:nvSpPr>
        <p:spPr>
          <a:xfrm>
            <a:off x="346122" y="6388057"/>
            <a:ext cx="8922364" cy="313932"/>
          </a:xfrm>
        </p:spPr>
        <p:txBody>
          <a:bodyPr wrap="square">
            <a:sp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 smtClean="0"/>
              <a:t>Nom de l’instance • </a:t>
            </a:r>
            <a:fld id="{8DCB8214-035E-4B69-B3D9-8A24892FD3DF}" type="datetime4">
              <a:rPr lang="fr-FR" smtClean="0"/>
              <a:t>27 juillet 2022</a:t>
            </a:fld>
            <a:r>
              <a:rPr lang="fr-FR" dirty="0" smtClean="0"/>
              <a:t> •  </a:t>
            </a:r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3239997" y="1"/>
            <a:ext cx="8617041" cy="1300799"/>
          </a:xfrm>
        </p:spPr>
        <p:txBody>
          <a:bodyPr/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cxnSp>
        <p:nvCxnSpPr>
          <p:cNvPr id="15" name="Connecteur droit 14"/>
          <p:cNvCxnSpPr/>
          <p:nvPr userDrawn="1"/>
        </p:nvCxnSpPr>
        <p:spPr>
          <a:xfrm>
            <a:off x="3239997" y="1259620"/>
            <a:ext cx="8617703" cy="0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7"/>
          <p:cNvSpPr>
            <a:spLocks noGrp="1"/>
          </p:cNvSpPr>
          <p:nvPr>
            <p:ph type="body" sz="quarter" idx="11"/>
          </p:nvPr>
        </p:nvSpPr>
        <p:spPr>
          <a:xfrm>
            <a:off x="3240088" y="1300800"/>
            <a:ext cx="8616950" cy="4935915"/>
          </a:xfrm>
        </p:spPr>
        <p:txBody>
          <a:bodyPr tIns="360000" bIns="360000"/>
          <a:lstStyle>
            <a:lvl1pPr marL="514350" indent="-514350">
              <a:buFont typeface="+mj-lt"/>
              <a:buAutoNum type="arabicPeriod"/>
              <a:defRPr>
                <a:latin typeface="DM Sans Medium" pitchFamily="2" charset="0"/>
              </a:defRPr>
            </a:lvl1pPr>
            <a:lvl2pPr marL="914371" indent="-457200">
              <a:buSzPct val="100000"/>
              <a:buFont typeface="DM Sans" pitchFamily="2" charset="0"/>
              <a:buChar char="—"/>
              <a:defRPr b="0">
                <a:latin typeface="DM Sans" pitchFamily="2" charset="0"/>
              </a:defRPr>
            </a:lvl2pPr>
            <a:lvl3pPr marL="1371542" indent="-457200">
              <a:buSzPct val="100000"/>
              <a:buFont typeface="Arial" panose="020B0604020202020204" pitchFamily="34" charset="0"/>
              <a:buChar char="•"/>
              <a:defRPr/>
            </a:lvl3pPr>
            <a:lvl4pPr marL="1657263" indent="-285750">
              <a:buFont typeface="DM Sans" pitchFamily="2" charset="0"/>
              <a:buChar char="–"/>
              <a:defRPr>
                <a:latin typeface="DM Sans" pitchFamily="2" charset="0"/>
              </a:defRPr>
            </a:lvl4pPr>
            <a:lvl5pPr marL="2114433" indent="-285750">
              <a:buFont typeface="Arial" panose="020B0604020202020204" pitchFamily="34" charset="0"/>
              <a:buChar char="•"/>
              <a:defRPr sz="1600">
                <a:latin typeface="DM Sans" pitchFamily="2" charset="0"/>
              </a:defRPr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2000" y="6441331"/>
            <a:ext cx="1546844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800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title" hasCustomPrompt="1"/>
          </p:nvPr>
        </p:nvSpPr>
        <p:spPr>
          <a:xfrm>
            <a:off x="3219451" y="1800000"/>
            <a:ext cx="8128001" cy="1655014"/>
          </a:xfrm>
          <a:prstGeom prst="rect">
            <a:avLst/>
          </a:prstGeom>
        </p:spPr>
        <p:txBody>
          <a:bodyPr lIns="72000" tIns="72000" rIns="72000" bIns="360000" anchor="b" anchorCtr="0">
            <a:spAutoFit/>
          </a:bodyPr>
          <a:lstStyle>
            <a:lvl1pPr>
              <a:defRPr/>
            </a:lvl1pPr>
          </a:lstStyle>
          <a:p>
            <a:pPr algn="l"/>
            <a:r>
              <a:rPr lang="fr-FR" dirty="0" smtClean="0"/>
              <a:t>Titre de section</a:t>
            </a:r>
            <a:br>
              <a:rPr lang="fr-FR" dirty="0" smtClean="0"/>
            </a:br>
            <a:r>
              <a:rPr lang="fr-FR" dirty="0" smtClean="0"/>
              <a:t>2 lignes max</a:t>
            </a:r>
            <a:endParaRPr lang="fr-FR" dirty="0"/>
          </a:p>
        </p:txBody>
      </p:sp>
      <p:sp>
        <p:nvSpPr>
          <p:cNvPr id="8" name="Sous-titre 2"/>
          <p:cNvSpPr>
            <a:spLocks noGrp="1"/>
          </p:cNvSpPr>
          <p:nvPr>
            <p:ph type="body" idx="1" hasCustomPrompt="1"/>
          </p:nvPr>
        </p:nvSpPr>
        <p:spPr>
          <a:xfrm>
            <a:off x="3219450" y="3630020"/>
            <a:ext cx="8300551" cy="150018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aseline="0"/>
            </a:lvl1pPr>
          </a:lstStyle>
          <a:p>
            <a:pPr algn="l"/>
            <a:r>
              <a:rPr lang="fr-FR" sz="3200" dirty="0" smtClean="0"/>
              <a:t>Sous-titre et/ou nom de l’intervenant</a:t>
            </a:r>
            <a:endParaRPr lang="fr-FR" sz="3200" dirty="0"/>
          </a:p>
        </p:txBody>
      </p:sp>
      <p:cxnSp>
        <p:nvCxnSpPr>
          <p:cNvPr id="9" name="Connecteur droit 8"/>
          <p:cNvCxnSpPr/>
          <p:nvPr userDrawn="1"/>
        </p:nvCxnSpPr>
        <p:spPr>
          <a:xfrm>
            <a:off x="3219448" y="3420000"/>
            <a:ext cx="8300552" cy="0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563" y="-1095961"/>
            <a:ext cx="2489188" cy="31320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6238626"/>
            <a:ext cx="12192000" cy="6193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7"/>
          </a:p>
        </p:txBody>
      </p:sp>
      <p:sp>
        <p:nvSpPr>
          <p:cNvPr id="18" name="Espace réservé du texte 2"/>
          <p:cNvSpPr>
            <a:spLocks noGrp="1"/>
          </p:cNvSpPr>
          <p:nvPr>
            <p:ph type="body" sz="quarter" idx="10" hasCustomPrompt="1"/>
          </p:nvPr>
        </p:nvSpPr>
        <p:spPr>
          <a:xfrm>
            <a:off x="346122" y="6388057"/>
            <a:ext cx="8922364" cy="313932"/>
          </a:xfrm>
        </p:spPr>
        <p:txBody>
          <a:bodyPr wrap="square">
            <a:sp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 smtClean="0"/>
              <a:t>Nom de l’instance • </a:t>
            </a:r>
            <a:fld id="{8DCB8214-035E-4B69-B3D9-8A24892FD3DF}" type="datetime4">
              <a:rPr lang="fr-FR" smtClean="0"/>
              <a:t>27 juillet 2022</a:t>
            </a:fld>
            <a:r>
              <a:rPr lang="fr-FR" dirty="0" smtClean="0"/>
              <a:t> •  </a:t>
            </a:r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2000" y="6441331"/>
            <a:ext cx="1546844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519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diapositive txt+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122" y="-408465"/>
            <a:ext cx="915564" cy="1152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238626"/>
            <a:ext cx="12192000" cy="6193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7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 hasCustomPrompt="1"/>
          </p:nvPr>
        </p:nvSpPr>
        <p:spPr>
          <a:xfrm>
            <a:off x="346122" y="6388057"/>
            <a:ext cx="8922364" cy="313932"/>
          </a:xfrm>
        </p:spPr>
        <p:txBody>
          <a:bodyPr wrap="square">
            <a:sp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 smtClean="0"/>
              <a:t>Nom de l’instance • </a:t>
            </a:r>
            <a:fld id="{8DCB8214-035E-4B69-B3D9-8A24892FD3DF}" type="datetime4">
              <a:rPr lang="fr-FR" smtClean="0"/>
              <a:t>27 juillet 2022</a:t>
            </a:fld>
            <a:r>
              <a:rPr lang="fr-FR" dirty="0" smtClean="0"/>
              <a:t> •  </a:t>
            </a:r>
            <a:endParaRPr lang="fr-FR" dirty="0"/>
          </a:p>
        </p:txBody>
      </p:sp>
      <p:sp>
        <p:nvSpPr>
          <p:cNvPr id="14" name="Espace réservé du graphique 2"/>
          <p:cNvSpPr>
            <a:spLocks noGrp="1"/>
          </p:cNvSpPr>
          <p:nvPr>
            <p:ph type="chart" sz="quarter" idx="11"/>
          </p:nvPr>
        </p:nvSpPr>
        <p:spPr>
          <a:xfrm>
            <a:off x="6115050" y="728663"/>
            <a:ext cx="5761759" cy="5508186"/>
          </a:xfrm>
        </p:spPr>
        <p:txBody>
          <a:bodyPr lIns="360000" tIns="360000" rIns="0" bIns="360000"/>
          <a:lstStyle/>
          <a:p>
            <a:r>
              <a:rPr lang="fr-FR" smtClean="0"/>
              <a:t>Cliquez sur l'icône pour ajouter un graphique</a:t>
            </a:r>
            <a:endParaRPr lang="fr-FR" dirty="0"/>
          </a:p>
        </p:txBody>
      </p:sp>
      <p:sp>
        <p:nvSpPr>
          <p:cNvPr id="15" name="Titre 1"/>
          <p:cNvSpPr>
            <a:spLocks noGrp="1"/>
          </p:cNvSpPr>
          <p:nvPr>
            <p:ph type="title" hasCustomPrompt="1"/>
          </p:nvPr>
        </p:nvSpPr>
        <p:spPr>
          <a:xfrm>
            <a:off x="1524001" y="55399"/>
            <a:ext cx="10355826" cy="661308"/>
          </a:xfrm>
          <a:prstGeom prst="rect">
            <a:avLst/>
          </a:prstGeom>
        </p:spPr>
        <p:txBody>
          <a:bodyPr wrap="square" lIns="0" tIns="108000" rIns="108000" bIns="108000" anchor="b" anchorCtr="0">
            <a:spAutoFit/>
          </a:bodyPr>
          <a:lstStyle>
            <a:lvl1pPr>
              <a:defRPr sz="3200"/>
            </a:lvl1pPr>
          </a:lstStyle>
          <a:p>
            <a:pPr algn="l"/>
            <a:r>
              <a:rPr lang="fr-FR" dirty="0" smtClean="0"/>
              <a:t>Titre de la diapositive</a:t>
            </a:r>
            <a:endParaRPr lang="fr-FR" dirty="0"/>
          </a:p>
        </p:txBody>
      </p:sp>
      <p:cxnSp>
        <p:nvCxnSpPr>
          <p:cNvPr id="16" name="Connecteur droit 15"/>
          <p:cNvCxnSpPr/>
          <p:nvPr userDrawn="1"/>
        </p:nvCxnSpPr>
        <p:spPr>
          <a:xfrm>
            <a:off x="1524000" y="714928"/>
            <a:ext cx="10355826" cy="0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space réservé du texte 4"/>
          <p:cNvSpPr>
            <a:spLocks noGrp="1"/>
          </p:cNvSpPr>
          <p:nvPr>
            <p:ph type="body" sz="quarter" idx="12" hasCustomPrompt="1"/>
          </p:nvPr>
        </p:nvSpPr>
        <p:spPr>
          <a:xfrm>
            <a:off x="346075" y="728663"/>
            <a:ext cx="5749925" cy="5496230"/>
          </a:xfrm>
        </p:spPr>
        <p:txBody>
          <a:bodyPr lIns="0" tIns="360000" rIns="360000" bIns="360000">
            <a:noAutofit/>
          </a:bodyPr>
          <a:lstStyle>
            <a:lvl1pPr algn="l">
              <a:defRPr sz="2600" b="0" baseline="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fr-FR" dirty="0" smtClean="0"/>
              <a:t>Entrez votre texte synthétique de présentation …</a:t>
            </a:r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2000" y="6441331"/>
            <a:ext cx="1546844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83384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459" userDrawn="1">
          <p15:clr>
            <a:srgbClr val="FBAE40"/>
          </p15:clr>
        </p15:guide>
        <p15:guide id="2" pos="768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-diapositive txt+ chiffres cl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122" y="-408465"/>
            <a:ext cx="915564" cy="1152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238626"/>
            <a:ext cx="12192000" cy="6193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7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 hasCustomPrompt="1"/>
          </p:nvPr>
        </p:nvSpPr>
        <p:spPr>
          <a:xfrm>
            <a:off x="346122" y="6388057"/>
            <a:ext cx="8922364" cy="313932"/>
          </a:xfrm>
        </p:spPr>
        <p:txBody>
          <a:bodyPr wrap="square">
            <a:sp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 smtClean="0"/>
              <a:t>Nom de l’instance • </a:t>
            </a:r>
            <a:fld id="{8DCB8214-035E-4B69-B3D9-8A24892FD3DF}" type="datetime4">
              <a:rPr lang="fr-FR" smtClean="0"/>
              <a:t>27 juillet 2022</a:t>
            </a:fld>
            <a:r>
              <a:rPr lang="fr-FR" dirty="0" smtClean="0"/>
              <a:t> •  </a:t>
            </a:r>
            <a:endParaRPr lang="fr-FR" dirty="0"/>
          </a:p>
        </p:txBody>
      </p:sp>
      <p:sp>
        <p:nvSpPr>
          <p:cNvPr id="15" name="Titre 1"/>
          <p:cNvSpPr>
            <a:spLocks noGrp="1"/>
          </p:cNvSpPr>
          <p:nvPr>
            <p:ph type="title" hasCustomPrompt="1"/>
          </p:nvPr>
        </p:nvSpPr>
        <p:spPr>
          <a:xfrm>
            <a:off x="1524001" y="55399"/>
            <a:ext cx="10355826" cy="661308"/>
          </a:xfrm>
          <a:prstGeom prst="rect">
            <a:avLst/>
          </a:prstGeom>
        </p:spPr>
        <p:txBody>
          <a:bodyPr wrap="square" lIns="0" tIns="108000" rIns="108000" bIns="108000" anchor="b" anchorCtr="0">
            <a:spAutoFit/>
          </a:bodyPr>
          <a:lstStyle>
            <a:lvl1pPr>
              <a:defRPr sz="3200"/>
            </a:lvl1pPr>
          </a:lstStyle>
          <a:p>
            <a:pPr algn="l"/>
            <a:r>
              <a:rPr lang="fr-FR" dirty="0" smtClean="0"/>
              <a:t>Titre de la diapositive</a:t>
            </a:r>
            <a:endParaRPr lang="fr-FR" dirty="0"/>
          </a:p>
        </p:txBody>
      </p:sp>
      <p:cxnSp>
        <p:nvCxnSpPr>
          <p:cNvPr id="16" name="Connecteur droit 15"/>
          <p:cNvCxnSpPr/>
          <p:nvPr userDrawn="1"/>
        </p:nvCxnSpPr>
        <p:spPr>
          <a:xfrm>
            <a:off x="1524000" y="714928"/>
            <a:ext cx="10355826" cy="0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u texte 4"/>
          <p:cNvSpPr>
            <a:spLocks noGrp="1"/>
          </p:cNvSpPr>
          <p:nvPr>
            <p:ph type="body" sz="quarter" idx="12" hasCustomPrompt="1"/>
          </p:nvPr>
        </p:nvSpPr>
        <p:spPr>
          <a:xfrm>
            <a:off x="346075" y="728663"/>
            <a:ext cx="5749925" cy="5496230"/>
          </a:xfrm>
        </p:spPr>
        <p:txBody>
          <a:bodyPr lIns="0" tIns="360000" rIns="360000" bIns="360000">
            <a:noAutofit/>
          </a:bodyPr>
          <a:lstStyle>
            <a:lvl1pPr algn="l">
              <a:defRPr sz="2600" b="0" baseline="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fr-FR" dirty="0" smtClean="0"/>
              <a:t>Entrez votre texte synthétique de présentation …</a:t>
            </a:r>
          </a:p>
        </p:txBody>
      </p:sp>
      <p:sp>
        <p:nvSpPr>
          <p:cNvPr id="18" name="Espace réservé du texte 4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0" y="726885"/>
            <a:ext cx="5753100" cy="5498008"/>
          </a:xfrm>
        </p:spPr>
        <p:txBody>
          <a:bodyPr lIns="360000" tIns="360000" rIns="0" bIns="360000">
            <a:normAutofit/>
          </a:bodyPr>
          <a:lstStyle>
            <a:lvl1pPr marL="457200" indent="-457200">
              <a:buFont typeface="Arial" panose="020B0604020202020204" pitchFamily="34" charset="0"/>
              <a:buChar char="•"/>
              <a:defRPr sz="2400">
                <a:solidFill>
                  <a:schemeClr val="accent1"/>
                </a:solidFill>
                <a:latin typeface="+mj-lt"/>
                <a:ea typeface="Condate_V2 Medium" panose="00000600000000000000" pitchFamily="50" charset="0"/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fr-FR" dirty="0" smtClean="0"/>
              <a:t>chiffres et/ou mots clés</a:t>
            </a:r>
          </a:p>
        </p:txBody>
      </p:sp>
      <p:pic>
        <p:nvPicPr>
          <p:cNvPr id="14" name="Imag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2000" y="6441331"/>
            <a:ext cx="1546844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60640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459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1" y="182562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Modifier les styles du texte du masque – niveau 1</a:t>
            </a:r>
          </a:p>
          <a:p>
            <a:pPr lvl="1"/>
            <a:r>
              <a:rPr lang="fr-FR" dirty="0" smtClean="0"/>
              <a:t> intertitre texte niveau 2</a:t>
            </a:r>
          </a:p>
          <a:p>
            <a:pPr lvl="2"/>
            <a:r>
              <a:rPr lang="fr-FR" dirty="0" smtClean="0"/>
              <a:t>Liste texte niveau 3</a:t>
            </a:r>
          </a:p>
          <a:p>
            <a:pPr lvl="3"/>
            <a:r>
              <a:rPr lang="fr-FR" dirty="0" smtClean="0"/>
              <a:t>Liste niveau 4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3EAB65-D0AC-4D15-8C18-8E623FF17B47}" type="datetimeFigureOut">
              <a:rPr lang="fr-FR" smtClean="0"/>
              <a:t>17/11/2022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48111B-6A91-489F-A7AC-E32B0E90F62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4736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41" r:id="rId2"/>
    <p:sldLayoutId id="2147483711" r:id="rId3"/>
    <p:sldLayoutId id="2147483740" r:id="rId4"/>
    <p:sldLayoutId id="2147483696" r:id="rId5"/>
    <p:sldLayoutId id="2147483736" r:id="rId6"/>
    <p:sldLayoutId id="2147483687" r:id="rId7"/>
    <p:sldLayoutId id="2147483732" r:id="rId8"/>
    <p:sldLayoutId id="2147483759" r:id="rId9"/>
    <p:sldLayoutId id="2147483734" r:id="rId10"/>
    <p:sldLayoutId id="2147483735" r:id="rId11"/>
  </p:sldLayoutIdLst>
  <p:timing>
    <p:tnLst>
      <p:par>
        <p:cTn id="1" dur="indefinite" restart="never" nodeType="tmRoot"/>
      </p:par>
    </p:tnLst>
  </p:timing>
  <p:txStyles>
    <p:titleStyle>
      <a:lvl1pPr algn="l" defTabSz="914341" rtl="0" eaLnBrk="1" latinLnBrk="0" hangingPunct="1">
        <a:lnSpc>
          <a:spcPct val="90000"/>
        </a:lnSpc>
        <a:spcBef>
          <a:spcPct val="0"/>
        </a:spcBef>
        <a:buNone/>
        <a:defRPr sz="44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34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DM Sans" pitchFamily="2" charset="0"/>
          <a:ea typeface="+mn-ea"/>
          <a:cs typeface="+mn-cs"/>
        </a:defRPr>
      </a:lvl1pPr>
      <a:lvl2pPr marL="685756" indent="-228585" algn="l" defTabSz="914341" rtl="0" eaLnBrk="1" latinLnBrk="0" hangingPunct="1">
        <a:lnSpc>
          <a:spcPct val="90000"/>
        </a:lnSpc>
        <a:spcBef>
          <a:spcPts val="500"/>
        </a:spcBef>
        <a:buFont typeface="DM Sans Medium" pitchFamily="2" charset="0"/>
        <a:buChar char="—"/>
        <a:defRPr sz="2400" b="1" kern="1200" baseline="0">
          <a:solidFill>
            <a:schemeClr val="tx1"/>
          </a:solidFill>
          <a:latin typeface="DM Sans" pitchFamily="2" charset="0"/>
          <a:ea typeface="+mn-ea"/>
          <a:cs typeface="+mn-cs"/>
        </a:defRPr>
      </a:lvl2pPr>
      <a:lvl3pPr marL="1142927" indent="-228585" algn="l" defTabSz="914341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98" indent="-228585" algn="l" defTabSz="91434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68" indent="-228585" algn="l" defTabSz="91434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39" indent="-228585" algn="l" defTabSz="91434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10" indent="-228585" algn="l" defTabSz="91434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81" indent="-228585" algn="l" defTabSz="91434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51" indent="-228585" algn="l" defTabSz="91434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3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1" algn="l" defTabSz="9143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1" algn="l" defTabSz="9143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2" algn="l" defTabSz="9143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83" algn="l" defTabSz="9143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54" algn="l" defTabSz="9143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24" algn="l" defTabSz="9143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95" algn="l" defTabSz="9143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66" algn="l" defTabSz="9143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1" y="182562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Modifier les styles du texte du masque – niveau 1</a:t>
            </a:r>
          </a:p>
          <a:p>
            <a:pPr lvl="1"/>
            <a:r>
              <a:rPr lang="fr-FR" dirty="0" smtClean="0"/>
              <a:t> intertitre texte niveau 2</a:t>
            </a:r>
          </a:p>
          <a:p>
            <a:pPr lvl="2"/>
            <a:r>
              <a:rPr lang="fr-FR" dirty="0" smtClean="0"/>
              <a:t>Liste texte niveau 3</a:t>
            </a:r>
          </a:p>
          <a:p>
            <a:pPr lvl="3"/>
            <a:r>
              <a:rPr lang="fr-FR" dirty="0" smtClean="0"/>
              <a:t>Liste niveau 4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3EAB65-D0AC-4D15-8C18-8E623FF17B47}" type="datetimeFigureOut">
              <a:rPr lang="fr-FR" smtClean="0"/>
              <a:t>17/11/2022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48111B-6A91-489F-A7AC-E32B0E90F62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4455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50" r:id="rId3"/>
    <p:sldLayoutId id="2147483752" r:id="rId4"/>
    <p:sldLayoutId id="2147483757" r:id="rId5"/>
    <p:sldLayoutId id="2147483758" r:id="rId6"/>
    <p:sldLayoutId id="2147483754" r:id="rId7"/>
    <p:sldLayoutId id="2147483756" r:id="rId8"/>
  </p:sldLayoutIdLst>
  <p:timing>
    <p:tnLst>
      <p:par>
        <p:cTn id="1" dur="indefinite" restart="never" nodeType="tmRoot"/>
      </p:par>
    </p:tnLst>
  </p:timing>
  <p:txStyles>
    <p:titleStyle>
      <a:lvl1pPr algn="l" defTabSz="914341" rtl="0" eaLnBrk="1" latinLnBrk="0" hangingPunct="1">
        <a:lnSpc>
          <a:spcPct val="90000"/>
        </a:lnSpc>
        <a:spcBef>
          <a:spcPct val="0"/>
        </a:spcBef>
        <a:buNone/>
        <a:defRPr sz="44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34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DM Sans" pitchFamily="2" charset="0"/>
          <a:ea typeface="+mn-ea"/>
          <a:cs typeface="+mn-cs"/>
        </a:defRPr>
      </a:lvl1pPr>
      <a:lvl2pPr marL="685756" indent="-228585" algn="l" defTabSz="914341" rtl="0" eaLnBrk="1" latinLnBrk="0" hangingPunct="1">
        <a:lnSpc>
          <a:spcPct val="90000"/>
        </a:lnSpc>
        <a:spcBef>
          <a:spcPts val="500"/>
        </a:spcBef>
        <a:buFont typeface="DM Sans Medium" pitchFamily="2" charset="0"/>
        <a:buChar char="—"/>
        <a:defRPr sz="2400" b="1" kern="1200" baseline="0">
          <a:solidFill>
            <a:schemeClr val="tx1"/>
          </a:solidFill>
          <a:latin typeface="DM Sans" pitchFamily="2" charset="0"/>
          <a:ea typeface="+mn-ea"/>
          <a:cs typeface="+mn-cs"/>
        </a:defRPr>
      </a:lvl2pPr>
      <a:lvl3pPr marL="1142927" indent="-228585" algn="l" defTabSz="914341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98" indent="-228585" algn="l" defTabSz="91434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68" indent="-228585" algn="l" defTabSz="91434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39" indent="-228585" algn="l" defTabSz="91434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10" indent="-228585" algn="l" defTabSz="91434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81" indent="-228585" algn="l" defTabSz="91434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51" indent="-228585" algn="l" defTabSz="91434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3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1" algn="l" defTabSz="9143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1" algn="l" defTabSz="9143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2" algn="l" defTabSz="9143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83" algn="l" defTabSz="9143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54" algn="l" defTabSz="9143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24" algn="l" defTabSz="9143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95" algn="l" defTabSz="9143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66" algn="l" defTabSz="9143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40000" y="1855400"/>
            <a:ext cx="8637769" cy="1599614"/>
          </a:xfrm>
        </p:spPr>
        <p:txBody>
          <a:bodyPr/>
          <a:lstStyle/>
          <a:p>
            <a:r>
              <a:rPr lang="fr-FR" dirty="0" smtClean="0"/>
              <a:t>Contrat de coopération</a:t>
            </a:r>
            <a:br>
              <a:rPr lang="fr-FR" dirty="0" smtClean="0"/>
            </a:br>
            <a:r>
              <a:rPr lang="fr-FR" dirty="0" smtClean="0"/>
              <a:t> </a:t>
            </a:r>
            <a:r>
              <a:rPr lang="fr-FR" sz="2400" dirty="0" smtClean="0"/>
              <a:t>2022-2027</a:t>
            </a:r>
            <a:endParaRPr lang="fr-FR" sz="24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240000" y="3630021"/>
            <a:ext cx="8300551" cy="485774"/>
          </a:xfrm>
        </p:spPr>
        <p:txBody>
          <a:bodyPr/>
          <a:lstStyle/>
          <a:p>
            <a:r>
              <a:rPr lang="fr-FR" dirty="0" smtClean="0"/>
              <a:t>Conseil métropolitain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>
          <a:xfrm>
            <a:off x="3240000" y="4163206"/>
            <a:ext cx="3490913" cy="429541"/>
          </a:xfrm>
        </p:spPr>
        <p:txBody>
          <a:bodyPr/>
          <a:lstStyle/>
          <a:p>
            <a:r>
              <a:rPr lang="fr-FR" dirty="0" smtClean="0"/>
              <a:t>17 novembre 2022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6695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fr-FR" dirty="0"/>
              <a:t>Conseil métropolitain • 17 novembre 2022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Volet aménagement et développement économique</a:t>
            </a: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2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fr-FR" sz="2400" b="1" dirty="0" smtClean="0"/>
              <a:t>À </a:t>
            </a:r>
            <a:r>
              <a:rPr lang="fr-FR" sz="2400" b="1" dirty="0"/>
              <a:t>l'aune du "zéro artificialisation nette" (ZAN) et de la réduction des émissions de gaz à effet de serre</a:t>
            </a:r>
            <a:r>
              <a:rPr lang="fr-FR" sz="2400" dirty="0"/>
              <a:t>, </a:t>
            </a:r>
            <a:r>
              <a:rPr lang="fr-FR" sz="2400" dirty="0" smtClean="0"/>
              <a:t>relever les enjeux </a:t>
            </a:r>
            <a:r>
              <a:rPr lang="fr-FR" sz="2400" dirty="0"/>
              <a:t>sociaux, économiques, </a:t>
            </a:r>
            <a:r>
              <a:rPr lang="fr-FR" sz="2400" dirty="0" smtClean="0"/>
              <a:t>environnementaux d’un aménagement et d’un développement économique partagés.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>
              <a:buClr>
                <a:schemeClr val="accent1"/>
              </a:buClr>
              <a:buFontTx/>
              <a:buChar char="•"/>
            </a:pPr>
            <a:r>
              <a:rPr lang="fr-FR" b="1" dirty="0" smtClean="0">
                <a:solidFill>
                  <a:schemeClr val="accent2"/>
                </a:solidFill>
                <a:latin typeface="DM Sans" pitchFamily="2" charset="0"/>
              </a:rPr>
              <a:t>Filière logistique </a:t>
            </a:r>
            <a:r>
              <a:rPr lang="fr-FR" dirty="0" smtClean="0">
                <a:solidFill>
                  <a:schemeClr val="tx1"/>
                </a:solidFill>
                <a:latin typeface="DM Sans" pitchFamily="2" charset="0"/>
              </a:rPr>
              <a:t>(état des lieux, étude prospective sur les besoins, recherche d’une approche et d’un schéma partagé sur l’accueil des fonctions logistiques)</a:t>
            </a:r>
          </a:p>
          <a:p>
            <a:pPr>
              <a:buClr>
                <a:schemeClr val="accent1"/>
              </a:buClr>
              <a:buFontTx/>
              <a:buChar char="•"/>
            </a:pPr>
            <a:r>
              <a:rPr lang="fr-FR" b="1" dirty="0" smtClean="0">
                <a:solidFill>
                  <a:schemeClr val="accent2"/>
                </a:solidFill>
                <a:latin typeface="DM Sans" pitchFamily="2" charset="0"/>
              </a:rPr>
              <a:t>Développer la pratique du </a:t>
            </a:r>
            <a:r>
              <a:rPr lang="fr-FR" b="1" dirty="0" err="1" smtClean="0">
                <a:solidFill>
                  <a:schemeClr val="accent2"/>
                </a:solidFill>
                <a:latin typeface="DM Sans" pitchFamily="2" charset="0"/>
              </a:rPr>
              <a:t>coworking</a:t>
            </a:r>
            <a:r>
              <a:rPr lang="fr-FR" b="1" dirty="0" smtClean="0">
                <a:solidFill>
                  <a:schemeClr val="accent2"/>
                </a:solidFill>
                <a:latin typeface="DM Sans" pitchFamily="2" charset="0"/>
              </a:rPr>
              <a:t> </a:t>
            </a:r>
            <a:r>
              <a:rPr lang="fr-FR" dirty="0" smtClean="0">
                <a:solidFill>
                  <a:schemeClr val="tx1"/>
                </a:solidFill>
                <a:latin typeface="DM Sans" pitchFamily="2" charset="0"/>
              </a:rPr>
              <a:t>(poursuite de la mise en réseau des acteurs)</a:t>
            </a:r>
          </a:p>
          <a:p>
            <a:pPr>
              <a:buClr>
                <a:schemeClr val="accent1"/>
              </a:buClr>
              <a:buFontTx/>
              <a:buChar char="•"/>
            </a:pPr>
            <a:r>
              <a:rPr lang="fr-FR" b="1" dirty="0" smtClean="0">
                <a:solidFill>
                  <a:schemeClr val="accent2"/>
                </a:solidFill>
                <a:latin typeface="DM Sans" pitchFamily="2" charset="0"/>
              </a:rPr>
              <a:t>Investiguer la mobilisation des espaces de </a:t>
            </a:r>
            <a:r>
              <a:rPr lang="fr-FR" b="1" dirty="0" err="1" smtClean="0">
                <a:solidFill>
                  <a:schemeClr val="accent2"/>
                </a:solidFill>
                <a:latin typeface="DM Sans" pitchFamily="2" charset="0"/>
              </a:rPr>
              <a:t>coworking</a:t>
            </a:r>
            <a:r>
              <a:rPr lang="fr-FR" b="1" dirty="0" smtClean="0">
                <a:solidFill>
                  <a:schemeClr val="accent2"/>
                </a:solidFill>
                <a:latin typeface="DM Sans" pitchFamily="2" charset="0"/>
              </a:rPr>
              <a:t> au service de l’inclusion sociale </a:t>
            </a:r>
            <a:r>
              <a:rPr lang="fr-FR" dirty="0" smtClean="0">
                <a:solidFill>
                  <a:schemeClr val="tx1"/>
                </a:solidFill>
                <a:latin typeface="DM Sans" pitchFamily="2" charset="0"/>
              </a:rPr>
              <a:t>(jeunes en formation, demandeurs d’emplois…)</a:t>
            </a:r>
            <a:endParaRPr lang="fr-FR" dirty="0">
              <a:solidFill>
                <a:schemeClr val="tx1"/>
              </a:solidFill>
              <a:latin typeface="DM Sans" pitchFamily="2" charset="0"/>
            </a:endParaRPr>
          </a:p>
          <a:p>
            <a:pPr>
              <a:buClr>
                <a:schemeClr val="accent1"/>
              </a:buClr>
              <a:buFontTx/>
              <a:buChar char="•"/>
            </a:pPr>
            <a:endParaRPr lang="fr-FR" dirty="0" smtClean="0">
              <a:solidFill>
                <a:schemeClr val="tx1"/>
              </a:solidFill>
              <a:latin typeface="DM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029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fr-FR" dirty="0"/>
              <a:t>Conseil métropolitain • 17 novembre 2022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Volet tourisme</a:t>
            </a: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2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fr-FR" b="1" dirty="0" smtClean="0"/>
              <a:t>Rechercher une </a:t>
            </a:r>
            <a:r>
              <a:rPr lang="fr-FR" b="1" dirty="0"/>
              <a:t>cohérence entre les stratégies touristiques du </a:t>
            </a:r>
            <a:r>
              <a:rPr lang="fr-FR" b="1" dirty="0" smtClean="0"/>
              <a:t>territoire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fr-FR" sz="2400" dirty="0" smtClean="0"/>
              <a:t>La volonté de développer </a:t>
            </a:r>
            <a:r>
              <a:rPr lang="fr-FR" sz="2400" dirty="0"/>
              <a:t>de nouveaux parcours touristiques ou </a:t>
            </a:r>
            <a:r>
              <a:rPr lang="fr-FR" sz="2400" dirty="0" smtClean="0"/>
              <a:t>thématiques tout en répondant à l'attention </a:t>
            </a:r>
            <a:r>
              <a:rPr lang="fr-FR" sz="2400" dirty="0"/>
              <a:t>croissante des </a:t>
            </a:r>
            <a:r>
              <a:rPr lang="fr-FR" sz="2400" dirty="0" smtClean="0"/>
              <a:t>territoires, citoyens </a:t>
            </a:r>
            <a:r>
              <a:rPr lang="fr-FR" sz="2400" dirty="0"/>
              <a:t>et touristes à l'impact environnemental </a:t>
            </a:r>
            <a:r>
              <a:rPr lang="fr-FR" sz="2400" dirty="0" smtClean="0"/>
              <a:t>de la filière.</a:t>
            </a:r>
            <a:endParaRPr lang="fr-FR" sz="2400" b="1" dirty="0">
              <a:solidFill>
                <a:schemeClr val="accent1"/>
              </a:solidFill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>
              <a:buClr>
                <a:schemeClr val="accent1"/>
              </a:buClr>
              <a:buFontTx/>
              <a:buChar char="•"/>
            </a:pPr>
            <a:r>
              <a:rPr lang="fr-FR" b="1" dirty="0" smtClean="0">
                <a:solidFill>
                  <a:schemeClr val="accent2"/>
                </a:solidFill>
                <a:latin typeface="DM Sans" pitchFamily="2" charset="0"/>
              </a:rPr>
              <a:t>Développer de nouveaux parcours touristiques </a:t>
            </a:r>
            <a:r>
              <a:rPr lang="fr-FR" dirty="0" smtClean="0">
                <a:solidFill>
                  <a:schemeClr val="tx1"/>
                </a:solidFill>
                <a:latin typeface="DM Sans" pitchFamily="2" charset="0"/>
              </a:rPr>
              <a:t>(mise en commun d’études, identification et structuration d’offres touristiques)</a:t>
            </a:r>
          </a:p>
          <a:p>
            <a:pPr>
              <a:buClr>
                <a:schemeClr val="accent1"/>
              </a:buClr>
              <a:buFontTx/>
              <a:buChar char="•"/>
            </a:pPr>
            <a:r>
              <a:rPr lang="fr-FR" b="1" dirty="0" smtClean="0">
                <a:solidFill>
                  <a:schemeClr val="accent2"/>
                </a:solidFill>
                <a:latin typeface="DM Sans" pitchFamily="2" charset="0"/>
              </a:rPr>
              <a:t>Accompagner la filière vers un tourisme plus durable </a:t>
            </a:r>
          </a:p>
          <a:p>
            <a:pPr>
              <a:buClr>
                <a:schemeClr val="accent1"/>
              </a:buClr>
              <a:buFontTx/>
              <a:buChar char="•"/>
            </a:pPr>
            <a:r>
              <a:rPr lang="fr-FR" b="1" dirty="0" smtClean="0">
                <a:solidFill>
                  <a:schemeClr val="accent2"/>
                </a:solidFill>
                <a:latin typeface="DM Sans" pitchFamily="2" charset="0"/>
              </a:rPr>
              <a:t>Développer des outils communs </a:t>
            </a:r>
            <a:r>
              <a:rPr lang="fr-FR" dirty="0" smtClean="0">
                <a:solidFill>
                  <a:schemeClr val="tx1"/>
                </a:solidFill>
                <a:latin typeface="DM Sans" pitchFamily="2" charset="0"/>
              </a:rPr>
              <a:t>(city </a:t>
            </a:r>
            <a:r>
              <a:rPr lang="fr-FR" dirty="0" err="1" smtClean="0">
                <a:solidFill>
                  <a:schemeClr val="tx1"/>
                </a:solidFill>
                <a:latin typeface="DM Sans" pitchFamily="2" charset="0"/>
              </a:rPr>
              <a:t>pass</a:t>
            </a:r>
            <a:r>
              <a:rPr lang="fr-FR" dirty="0" smtClean="0">
                <a:solidFill>
                  <a:schemeClr val="tx1"/>
                </a:solidFill>
                <a:latin typeface="DM Sans" pitchFamily="2" charset="0"/>
              </a:rPr>
              <a:t>, carte </a:t>
            </a:r>
            <a:r>
              <a:rPr lang="fr-FR" dirty="0" err="1" smtClean="0">
                <a:solidFill>
                  <a:schemeClr val="tx1"/>
                </a:solidFill>
                <a:latin typeface="DM Sans" pitchFamily="2" charset="0"/>
              </a:rPr>
              <a:t>Korrigo</a:t>
            </a:r>
            <a:r>
              <a:rPr lang="fr-FR" dirty="0" smtClean="0">
                <a:solidFill>
                  <a:schemeClr val="tx1"/>
                </a:solidFill>
                <a:latin typeface="DM Sans" pitchFamily="2" charset="0"/>
              </a:rPr>
              <a:t> touristique…) pour fédérer et mettre en réseau les offres touristiques et promouvoir des mobilités touristiques alternatives à la voiture</a:t>
            </a:r>
          </a:p>
        </p:txBody>
      </p:sp>
    </p:spTree>
    <p:extLst>
      <p:ext uri="{BB962C8B-B14F-4D97-AF65-F5344CB8AC3E}">
        <p14:creationId xmlns:p14="http://schemas.microsoft.com/office/powerpoint/2010/main" val="1779377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>
          <a:xfrm>
            <a:off x="346122" y="6388057"/>
            <a:ext cx="8922364" cy="317138"/>
          </a:xfrm>
        </p:spPr>
        <p:txBody>
          <a:bodyPr/>
          <a:lstStyle/>
          <a:p>
            <a:r>
              <a:rPr lang="fr-FR" dirty="0"/>
              <a:t>Conseil métropolitain • 17 novembre 2022</a:t>
            </a:r>
          </a:p>
        </p:txBody>
      </p:sp>
      <p:sp>
        <p:nvSpPr>
          <p:cNvPr id="9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Les moyens et ressources</a:t>
            </a:r>
            <a:endParaRPr lang="fr-FR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2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fr-FR" sz="2000" b="1" dirty="0"/>
              <a:t>Mobilisation d'une enveloppe financière </a:t>
            </a:r>
            <a:r>
              <a:rPr lang="fr-FR" sz="2000" b="1" dirty="0" smtClean="0"/>
              <a:t>d‘1 </a:t>
            </a:r>
            <a:r>
              <a:rPr lang="fr-FR" sz="2000" b="1" dirty="0"/>
              <a:t>million d'euros de </a:t>
            </a:r>
            <a:r>
              <a:rPr lang="fr-FR" sz="2000" b="1" dirty="0" smtClean="0"/>
              <a:t>l'État </a:t>
            </a:r>
            <a:r>
              <a:rPr lang="fr-FR" sz="2000" b="1" dirty="0"/>
              <a:t>et de la Région, </a:t>
            </a:r>
            <a:r>
              <a:rPr lang="fr-FR" sz="2000" dirty="0"/>
              <a:t>inscrite dans le CMRTE et le </a:t>
            </a:r>
            <a:r>
              <a:rPr lang="fr-FR" sz="2000" dirty="0" smtClean="0"/>
              <a:t>CPER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fr-FR" sz="2000" b="1" dirty="0" smtClean="0"/>
              <a:t>Financements FEDER</a:t>
            </a:r>
            <a:r>
              <a:rPr lang="fr-FR" sz="2000" dirty="0" smtClean="0"/>
              <a:t>, </a:t>
            </a:r>
            <a:r>
              <a:rPr lang="fr-FR" sz="2000" dirty="0"/>
              <a:t>dès lors que les projets rentrent dans le champ </a:t>
            </a:r>
            <a:r>
              <a:rPr lang="fr-FR" sz="2000" dirty="0" smtClean="0"/>
              <a:t>d'application.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fr-FR" sz="2000" b="1" dirty="0" smtClean="0"/>
              <a:t>Veille </a:t>
            </a:r>
            <a:r>
              <a:rPr lang="fr-FR" sz="2000" b="1" dirty="0"/>
              <a:t>sur les appels à projets </a:t>
            </a:r>
            <a:r>
              <a:rPr lang="fr-FR" sz="2000" dirty="0"/>
              <a:t>qui s'inscrivent dans le champ des </a:t>
            </a:r>
            <a:r>
              <a:rPr lang="fr-FR" sz="2000" dirty="0" smtClean="0"/>
              <a:t>coopérations.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fr-FR" sz="2000" dirty="0" smtClean="0"/>
              <a:t>Partenaires ressources :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fr-FR" sz="2000" dirty="0" smtClean="0"/>
              <a:t>&gt;</a:t>
            </a:r>
            <a:r>
              <a:rPr lang="fr-FR" sz="2000" b="1" dirty="0" smtClean="0"/>
              <a:t> l’</a:t>
            </a:r>
            <a:r>
              <a:rPr lang="fr-FR" sz="2000" b="1" dirty="0" err="1" smtClean="0"/>
              <a:t>Audiar</a:t>
            </a:r>
            <a:r>
              <a:rPr lang="fr-FR" sz="2000" dirty="0" smtClean="0"/>
              <a:t>, </a:t>
            </a:r>
            <a:r>
              <a:rPr lang="fr-FR" sz="2000" dirty="0"/>
              <a:t>le </a:t>
            </a:r>
            <a:r>
              <a:rPr lang="fr-FR" sz="2000" b="1" dirty="0" smtClean="0"/>
              <a:t>SDE </a:t>
            </a:r>
            <a:r>
              <a:rPr lang="fr-FR" sz="2000" b="1" dirty="0" smtClean="0"/>
              <a:t>35,</a:t>
            </a:r>
            <a:r>
              <a:rPr lang="fr-FR" sz="2000" dirty="0" smtClean="0"/>
              <a:t> </a:t>
            </a:r>
            <a:r>
              <a:rPr lang="fr-FR" sz="2000" dirty="0"/>
              <a:t>l'association </a:t>
            </a:r>
            <a:r>
              <a:rPr lang="fr-FR" sz="2000" b="1" dirty="0" err="1" smtClean="0"/>
              <a:t>Bruded</a:t>
            </a:r>
            <a:r>
              <a:rPr lang="fr-FR" sz="2000" dirty="0"/>
              <a:t/>
            </a:r>
            <a:br>
              <a:rPr lang="fr-FR" sz="2000" dirty="0"/>
            </a:br>
            <a:r>
              <a:rPr lang="fr-FR" sz="2000" dirty="0"/>
              <a:t>&gt; </a:t>
            </a:r>
            <a:r>
              <a:rPr lang="fr-FR" sz="2000" dirty="0" smtClean="0"/>
              <a:t>Les équipes </a:t>
            </a:r>
            <a:r>
              <a:rPr lang="fr-FR" sz="2000" dirty="0"/>
              <a:t>de recherche du programme Plateforme d’observation des projets et stratégies urbaines (POPSU </a:t>
            </a:r>
            <a:r>
              <a:rPr lang="fr-FR" sz="2000" dirty="0" smtClean="0"/>
              <a:t>Métropoles)</a:t>
            </a:r>
            <a:endParaRPr lang="fr-FR" sz="2000" dirty="0"/>
          </a:p>
        </p:txBody>
      </p:sp>
      <p:sp>
        <p:nvSpPr>
          <p:cNvPr id="10" name="Espace réservé du texte 4"/>
          <p:cNvSpPr txBox="1">
            <a:spLocks/>
          </p:cNvSpPr>
          <p:nvPr/>
        </p:nvSpPr>
        <p:spPr>
          <a:xfrm>
            <a:off x="6126726" y="728663"/>
            <a:ext cx="5753100" cy="5498008"/>
          </a:xfrm>
          <a:prstGeom prst="rect">
            <a:avLst/>
          </a:prstGeom>
        </p:spPr>
        <p:txBody>
          <a:bodyPr/>
          <a:lstStyle>
            <a:lvl1pPr marL="0" indent="0" algn="l" defTabSz="914341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DM Sans" pitchFamily="2" charset="0"/>
                <a:ea typeface="+mn-ea"/>
                <a:cs typeface="+mn-cs"/>
              </a:defRPr>
            </a:lvl1pPr>
            <a:lvl2pPr marL="685756" indent="-228585" algn="l" defTabSz="914341" rtl="0" eaLnBrk="1" latinLnBrk="0" hangingPunct="1">
              <a:lnSpc>
                <a:spcPct val="90000"/>
              </a:lnSpc>
              <a:spcBef>
                <a:spcPts val="500"/>
              </a:spcBef>
              <a:buFont typeface="DM Sans Medium" pitchFamily="2" charset="0"/>
              <a:buChar char="—"/>
              <a:defRPr sz="2400" b="1" kern="1200" baseline="0">
                <a:solidFill>
                  <a:schemeClr val="tx1"/>
                </a:solidFill>
                <a:latin typeface="DM Sans" pitchFamily="2" charset="0"/>
                <a:ea typeface="+mn-ea"/>
                <a:cs typeface="+mn-cs"/>
              </a:defRPr>
            </a:lvl2pPr>
            <a:lvl3pPr marL="1142927" indent="-228585" algn="l" defTabSz="914341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98" indent="-228585" algn="l" defTabSz="91434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68" indent="-228585" algn="l" defTabSz="91434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39" indent="-228585" algn="l" defTabSz="91434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10" indent="-228585" algn="l" defTabSz="91434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81" indent="-228585" algn="l" defTabSz="91434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51" indent="-228585" algn="l" defTabSz="91434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 smtClean="0"/>
          </a:p>
          <a:p>
            <a:r>
              <a:rPr lang="fr-FR" sz="2400" dirty="0" smtClean="0">
                <a:solidFill>
                  <a:schemeClr val="accent2"/>
                </a:solidFill>
                <a:latin typeface="+mj-lt"/>
              </a:rPr>
              <a:t>« Un cadre financier inédit au service des coopérations territoriales, avec une enveloppe d’un million d’euros dédiée au Contrat de coopération »</a:t>
            </a:r>
          </a:p>
          <a:p>
            <a:endParaRPr lang="fr-FR" sz="2400" dirty="0" smtClean="0">
              <a:solidFill>
                <a:schemeClr val="accent2"/>
              </a:solidFill>
              <a:latin typeface="+mj-lt"/>
            </a:endParaRPr>
          </a:p>
          <a:p>
            <a:endParaRPr lang="fr-FR" sz="2400" dirty="0">
              <a:solidFill>
                <a:schemeClr val="accent2"/>
              </a:solidFill>
              <a:latin typeface="+mj-lt"/>
            </a:endParaRPr>
          </a:p>
          <a:p>
            <a:r>
              <a:rPr lang="fr-FR" sz="2400" dirty="0">
                <a:solidFill>
                  <a:schemeClr val="accent2"/>
                </a:solidFill>
                <a:latin typeface="+mj-lt"/>
              </a:rPr>
              <a:t>Des ressources extérieures </a:t>
            </a:r>
            <a:r>
              <a:rPr lang="fr-FR" sz="2400" dirty="0" smtClean="0">
                <a:solidFill>
                  <a:schemeClr val="accent2"/>
                </a:solidFill>
                <a:latin typeface="+mj-lt"/>
              </a:rPr>
              <a:t>mobilisées en appui</a:t>
            </a:r>
            <a:endParaRPr lang="fr-FR" sz="2400" dirty="0">
              <a:solidFill>
                <a:schemeClr val="accent2"/>
              </a:solidFill>
              <a:latin typeface="+mj-lt"/>
            </a:endParaRPr>
          </a:p>
          <a:p>
            <a:endParaRPr lang="fr-FR" sz="2400" dirty="0">
              <a:solidFill>
                <a:schemeClr val="accent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18366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>
          <a:xfrm>
            <a:off x="4387850" y="206377"/>
            <a:ext cx="3937000" cy="535531"/>
          </a:xfrm>
        </p:spPr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0337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fr-FR" dirty="0"/>
              <a:t>Conseil métropolitain • 17 novembre 2022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2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fr-FR" b="1" dirty="0"/>
              <a:t>Déplacements, transitions écologiques, développement économique, tourisme : </a:t>
            </a:r>
            <a:r>
              <a:rPr lang="fr-FR" dirty="0"/>
              <a:t>les problématiques relatives à ces </a:t>
            </a:r>
            <a:r>
              <a:rPr lang="fr-FR" dirty="0" smtClean="0"/>
              <a:t>enjeux </a:t>
            </a:r>
            <a:r>
              <a:rPr lang="fr-FR" dirty="0"/>
              <a:t>dépassent </a:t>
            </a:r>
            <a:r>
              <a:rPr lang="fr-FR" dirty="0" smtClean="0"/>
              <a:t>les </a:t>
            </a:r>
            <a:r>
              <a:rPr lang="fr-FR" dirty="0"/>
              <a:t>frontières </a:t>
            </a:r>
            <a:r>
              <a:rPr lang="fr-FR" dirty="0" smtClean="0"/>
              <a:t>politico-administratives.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fr-FR" b="1" dirty="0" smtClean="0"/>
              <a:t>A </a:t>
            </a:r>
            <a:r>
              <a:rPr lang="fr-FR" b="1" dirty="0"/>
              <a:t>l'échelle </a:t>
            </a:r>
            <a:r>
              <a:rPr lang="fr-FR" b="1" dirty="0" smtClean="0"/>
              <a:t>d'un </a:t>
            </a:r>
            <a:r>
              <a:rPr lang="fr-FR" b="1" dirty="0"/>
              <a:t>territoire vécu comme celui de Rennes, ces enjeux sont d'autant plus </a:t>
            </a:r>
            <a:r>
              <a:rPr lang="fr-FR" b="1" dirty="0" smtClean="0"/>
              <a:t>structurants</a:t>
            </a:r>
            <a:r>
              <a:rPr lang="fr-FR" b="1" dirty="0"/>
              <a:t> </a:t>
            </a:r>
            <a:r>
              <a:rPr lang="fr-FR" dirty="0" smtClean="0"/>
              <a:t>(flux, interdépendances…).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18249" y="55399"/>
            <a:ext cx="10361577" cy="661308"/>
          </a:xfrm>
        </p:spPr>
        <p:txBody>
          <a:bodyPr>
            <a:normAutofit/>
          </a:bodyPr>
          <a:lstStyle/>
          <a:p>
            <a:r>
              <a:rPr lang="fr-FR" dirty="0" smtClean="0"/>
              <a:t>L’origine de la démarche</a:t>
            </a:r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2"/>
          <a:srcRect l="33421" t="9139" r="32531" b="2233"/>
          <a:stretch/>
        </p:blipFill>
        <p:spPr>
          <a:xfrm>
            <a:off x="7158441" y="119895"/>
            <a:ext cx="4793226" cy="6696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97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fr-FR" dirty="0"/>
              <a:t>Conseil métropolitain • 17 novembre 2022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2"/>
          </p:nvPr>
        </p:nvSpPr>
        <p:spPr>
          <a:xfrm>
            <a:off x="346075" y="728663"/>
            <a:ext cx="6487862" cy="549623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fr-FR" sz="2400" b="1" dirty="0" smtClean="0"/>
              <a:t>Rencontres </a:t>
            </a:r>
            <a:r>
              <a:rPr lang="fr-FR" sz="2400" b="1" dirty="0"/>
              <a:t>et temps d’échanges bilatéraux </a:t>
            </a:r>
            <a:r>
              <a:rPr lang="fr-FR" sz="2400" dirty="0"/>
              <a:t>entre </a:t>
            </a:r>
            <a:r>
              <a:rPr lang="fr-FR" sz="2400" dirty="0" smtClean="0"/>
              <a:t>la </a:t>
            </a:r>
            <a:r>
              <a:rPr lang="fr-FR" sz="2400" dirty="0"/>
              <a:t>Présidente de Rennes Métropole </a:t>
            </a:r>
            <a:r>
              <a:rPr lang="fr-FR" sz="2400" dirty="0" smtClean="0"/>
              <a:t>et </a:t>
            </a:r>
            <a:r>
              <a:rPr lang="fr-FR" sz="2400" dirty="0"/>
              <a:t>les Présidents des 15 EPCI </a:t>
            </a:r>
            <a:endParaRPr lang="fr-FR" sz="2400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fr-FR" sz="2400" b="1" dirty="0" smtClean="0"/>
              <a:t>Séminaire </a:t>
            </a:r>
            <a:r>
              <a:rPr lang="fr-FR" sz="2400" b="1" dirty="0"/>
              <a:t>de travail </a:t>
            </a:r>
            <a:r>
              <a:rPr lang="fr-FR" sz="2400" dirty="0" smtClean="0"/>
              <a:t>en novembre </a:t>
            </a:r>
            <a:r>
              <a:rPr lang="fr-FR" sz="2400" dirty="0"/>
              <a:t>2021 </a:t>
            </a:r>
            <a:r>
              <a:rPr lang="fr-FR" sz="2400" dirty="0" smtClean="0"/>
              <a:t>: une centaine de participants des </a:t>
            </a:r>
            <a:r>
              <a:rPr lang="fr-FR" sz="2400" dirty="0"/>
              <a:t>16 EPCI </a:t>
            </a:r>
            <a:endParaRPr lang="fr-FR" sz="2400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fr-FR" sz="2400" b="1" dirty="0" smtClean="0"/>
              <a:t>Temps techniques et politiques </a:t>
            </a:r>
            <a:r>
              <a:rPr lang="fr-FR" sz="2400" dirty="0" smtClean="0"/>
              <a:t>autour des 4 thématiques identifiées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fr-FR" sz="2400" b="1" dirty="0" smtClean="0"/>
              <a:t>Comité de pilotage </a:t>
            </a:r>
            <a:r>
              <a:rPr lang="fr-FR" sz="2400" dirty="0" smtClean="0"/>
              <a:t>le 4 octobre 2022 : validation de la feuille de route, en présence des 16 EPCI, de l’</a:t>
            </a:r>
            <a:r>
              <a:rPr lang="fr-FR" sz="2400" dirty="0" err="1" smtClean="0"/>
              <a:t>Etat</a:t>
            </a:r>
            <a:r>
              <a:rPr lang="fr-FR" sz="2400" dirty="0" smtClean="0"/>
              <a:t>, de la Région Bretagne et du Département d’Ille-et-Vilaine</a:t>
            </a:r>
            <a:endParaRPr lang="fr-FR" sz="24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endParaRPr lang="fr-FR" sz="24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endParaRPr lang="fr-FR" sz="240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18249" y="55399"/>
            <a:ext cx="10361577" cy="661308"/>
          </a:xfrm>
        </p:spPr>
        <p:txBody>
          <a:bodyPr>
            <a:normAutofit/>
          </a:bodyPr>
          <a:lstStyle/>
          <a:p>
            <a:r>
              <a:rPr lang="fr-FR" dirty="0" smtClean="0"/>
              <a:t>Les étapes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62" b="6830"/>
          <a:stretch/>
        </p:blipFill>
        <p:spPr>
          <a:xfrm>
            <a:off x="6586554" y="1957137"/>
            <a:ext cx="5293272" cy="2646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362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fr-FR" dirty="0"/>
              <a:t>Conseil métropolitain • 17 novembre 2022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2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fr-FR" b="1" dirty="0"/>
              <a:t>Le Contrat de coopération traduit cette ambition </a:t>
            </a:r>
            <a:r>
              <a:rPr lang="fr-FR" b="1" dirty="0" smtClean="0"/>
              <a:t>commune </a:t>
            </a:r>
            <a:r>
              <a:rPr lang="fr-FR" b="1" dirty="0"/>
              <a:t>et réciproque, cette "alliance des territoires", autour d'enjeux partagés, en définissant : </a:t>
            </a:r>
            <a:endParaRPr lang="fr-FR" b="1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fr-FR" b="1" dirty="0" smtClean="0"/>
              <a:t>- </a:t>
            </a:r>
            <a:r>
              <a:rPr lang="fr-FR" dirty="0" smtClean="0"/>
              <a:t>Des </a:t>
            </a:r>
            <a:r>
              <a:rPr lang="fr-FR" dirty="0"/>
              <a:t>principes de </a:t>
            </a:r>
            <a:r>
              <a:rPr lang="fr-FR" dirty="0" smtClean="0"/>
              <a:t>coopération</a:t>
            </a:r>
            <a:endParaRPr lang="fr-FR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fr-FR" dirty="0" smtClean="0"/>
              <a:t>- Un 1</a:t>
            </a:r>
            <a:r>
              <a:rPr lang="fr-FR" baseline="30000" dirty="0" smtClean="0"/>
              <a:t>er</a:t>
            </a:r>
            <a:r>
              <a:rPr lang="fr-FR" dirty="0" smtClean="0"/>
              <a:t> plan </a:t>
            </a:r>
            <a:r>
              <a:rPr lang="fr-FR" dirty="0"/>
              <a:t>d'actions </a:t>
            </a:r>
            <a:r>
              <a:rPr lang="fr-FR" dirty="0" smtClean="0"/>
              <a:t>établi </a:t>
            </a:r>
            <a:r>
              <a:rPr lang="fr-FR" dirty="0"/>
              <a:t>pour les deux premières </a:t>
            </a:r>
            <a:r>
              <a:rPr lang="fr-FR" dirty="0" smtClean="0"/>
              <a:t>années, </a:t>
            </a:r>
            <a:r>
              <a:rPr lang="fr-FR" dirty="0"/>
              <a:t>actions qui pourront être pilotées par une ou plusieurs intercommunalités ; 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18249" y="55399"/>
            <a:ext cx="10361577" cy="661308"/>
          </a:xfrm>
        </p:spPr>
        <p:txBody>
          <a:bodyPr>
            <a:normAutofit/>
          </a:bodyPr>
          <a:lstStyle/>
          <a:p>
            <a:r>
              <a:rPr lang="fr-FR" dirty="0" smtClean="0"/>
              <a:t>Les enjeux et objectifs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2039">
            <a:off x="7490432" y="1105691"/>
            <a:ext cx="3556107" cy="474217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51520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fr-FR" dirty="0"/>
              <a:t>Conseil métropolitain • 17 novembre 2022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2"/>
          </p:nvPr>
        </p:nvSpPr>
        <p:spPr>
          <a:xfrm>
            <a:off x="5833122" y="716707"/>
            <a:ext cx="6046704" cy="549623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fr-FR" sz="2400" dirty="0" smtClean="0"/>
              <a:t>Les </a:t>
            </a:r>
            <a:r>
              <a:rPr lang="fr-FR" sz="2400" dirty="0"/>
              <a:t>actions développées dans le cadre du Contrat de coopération s’articulent avec celles des acteurs </a:t>
            </a:r>
            <a:r>
              <a:rPr lang="fr-FR" sz="2400" dirty="0" smtClean="0"/>
              <a:t>existants.</a:t>
            </a:r>
            <a:endParaRPr lang="fr-FR" sz="2400" b="1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fr-FR" sz="2400" dirty="0" smtClean="0"/>
              <a:t>Chaque EPCI décide des sujets sur lesquels il entend s’investir. Possibilité de mener des projets à des échelles différenciées.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fr-FR" sz="2400" dirty="0" smtClean="0"/>
              <a:t>Un </a:t>
            </a:r>
            <a:r>
              <a:rPr lang="fr-FR" sz="2400" dirty="0" err="1" smtClean="0"/>
              <a:t>copilotage</a:t>
            </a:r>
            <a:r>
              <a:rPr lang="fr-FR" sz="2400" dirty="0" smtClean="0"/>
              <a:t> global État/Rennes Métropole, associant les EPCI, le Département et la Région </a:t>
            </a:r>
            <a:r>
              <a:rPr lang="fr-FR" sz="2400" b="1" dirty="0" smtClean="0">
                <a:solidFill>
                  <a:schemeClr val="accent2"/>
                </a:solidFill>
              </a:rPr>
              <a:t>et</a:t>
            </a:r>
            <a:r>
              <a:rPr lang="fr-FR" sz="2400" dirty="0" smtClean="0"/>
              <a:t> un </a:t>
            </a:r>
            <a:r>
              <a:rPr lang="fr-FR" sz="2400" dirty="0" err="1" smtClean="0"/>
              <a:t>copilotage</a:t>
            </a:r>
            <a:r>
              <a:rPr lang="fr-FR" sz="2400" dirty="0" smtClean="0"/>
              <a:t> des actions par un ou plusieurs EPCI.</a:t>
            </a:r>
            <a:endParaRPr lang="fr-FR" sz="240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18249" y="55399"/>
            <a:ext cx="10361577" cy="661308"/>
          </a:xfrm>
        </p:spPr>
        <p:txBody>
          <a:bodyPr>
            <a:normAutofit/>
          </a:bodyPr>
          <a:lstStyle/>
          <a:p>
            <a:r>
              <a:rPr lang="fr-FR" dirty="0" smtClean="0"/>
              <a:t>Les principes de la coopération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>
          <a:xfrm>
            <a:off x="0" y="802489"/>
            <a:ext cx="5753100" cy="5498008"/>
          </a:xfrm>
        </p:spPr>
        <p:txBody>
          <a:bodyPr/>
          <a:lstStyle/>
          <a:p>
            <a:endParaRPr lang="fr-FR" dirty="0" smtClean="0"/>
          </a:p>
          <a:p>
            <a:r>
              <a:rPr lang="fr-FR" dirty="0" smtClean="0"/>
              <a:t>Complémentarité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dirty="0" smtClean="0"/>
              <a:t>Subsidiarité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dirty="0" smtClean="0"/>
              <a:t>Géométrie variable</a:t>
            </a:r>
          </a:p>
          <a:p>
            <a:endParaRPr lang="fr-FR" dirty="0" smtClean="0"/>
          </a:p>
          <a:p>
            <a:r>
              <a:rPr lang="fr-FR" dirty="0" smtClean="0"/>
              <a:t>Gouvernance partagée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88033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fr-FR" dirty="0"/>
              <a:t>Conseil métropolitain • 17 novembre 2022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2"/>
          </p:nvPr>
        </p:nvSpPr>
        <p:spPr>
          <a:xfrm>
            <a:off x="346075" y="728663"/>
            <a:ext cx="6062746" cy="549623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endParaRPr lang="fr-FR" sz="2400" b="1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fr-FR" sz="2400" b="1" dirty="0" smtClean="0"/>
              <a:t>Favoriser l’interconnaissance et </a:t>
            </a:r>
            <a:r>
              <a:rPr lang="fr-FR" sz="2400" b="1" dirty="0"/>
              <a:t>monter en compétence ensemble :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fr-FR" sz="2400" dirty="0" smtClean="0"/>
              <a:t>&gt; Partage </a:t>
            </a:r>
            <a:r>
              <a:rPr lang="fr-FR" sz="2400" dirty="0"/>
              <a:t>et retours d’expériences de </a:t>
            </a:r>
            <a:r>
              <a:rPr lang="fr-FR" sz="2400" dirty="0" smtClean="0"/>
              <a:t>solutions/projets, d’outils </a:t>
            </a:r>
            <a:r>
              <a:rPr lang="fr-FR" sz="2400" dirty="0"/>
              <a:t>d’observations du grand territoire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fr-FR" sz="2400" b="1" dirty="0"/>
              <a:t>Porter la mise en œuvre d’outils opérationnels répondant aux enjeux communs :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fr-FR" sz="2400" b="1" dirty="0" smtClean="0"/>
              <a:t>&gt; </a:t>
            </a:r>
            <a:r>
              <a:rPr lang="fr-FR" sz="2400" dirty="0"/>
              <a:t>Réalisation </a:t>
            </a:r>
            <a:r>
              <a:rPr lang="fr-FR" sz="2400" dirty="0" smtClean="0"/>
              <a:t>d’études et </a:t>
            </a:r>
            <a:r>
              <a:rPr lang="fr-FR" sz="2400" dirty="0"/>
              <a:t>de </a:t>
            </a:r>
            <a:r>
              <a:rPr lang="fr-FR" sz="2400" dirty="0" smtClean="0"/>
              <a:t>projets</a:t>
            </a:r>
            <a:endParaRPr lang="fr-FR" sz="24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endParaRPr lang="fr-FR" sz="24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endParaRPr lang="fr-FR" sz="240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18249" y="55399"/>
            <a:ext cx="10361577" cy="661308"/>
          </a:xfrm>
        </p:spPr>
        <p:txBody>
          <a:bodyPr>
            <a:normAutofit/>
          </a:bodyPr>
          <a:lstStyle/>
          <a:p>
            <a:r>
              <a:rPr lang="fr-FR" dirty="0" smtClean="0"/>
              <a:t>La nature des coopérations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>
          <a:xfrm>
            <a:off x="6126726" y="728663"/>
            <a:ext cx="5753100" cy="5498008"/>
          </a:xfrm>
        </p:spPr>
        <p:txBody>
          <a:bodyPr/>
          <a:lstStyle/>
          <a:p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b="1" dirty="0" smtClean="0"/>
              <a:t>« Créer une culture commune » </a:t>
            </a:r>
            <a:r>
              <a:rPr lang="fr-FR" dirty="0" smtClean="0"/>
              <a:t>à l’échelle d’un bassin de vie de près d’un million d’habitants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b="1" dirty="0"/>
              <a:t>« Répondre aux enjeux propres et particuliers de l’aire d’attraction de Rennes »</a:t>
            </a: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60197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/>
          <p:cNvSpPr>
            <a:spLocks noGrp="1"/>
          </p:cNvSpPr>
          <p:nvPr>
            <p:ph type="body" sz="quarter" idx="10"/>
          </p:nvPr>
        </p:nvSpPr>
        <p:spPr>
          <a:xfrm>
            <a:off x="346122" y="6388057"/>
            <a:ext cx="8922364" cy="317138"/>
          </a:xfrm>
        </p:spPr>
        <p:txBody>
          <a:bodyPr/>
          <a:lstStyle/>
          <a:p>
            <a:r>
              <a:rPr lang="fr-FR" dirty="0" smtClean="0"/>
              <a:t>Conseil </a:t>
            </a:r>
            <a:r>
              <a:rPr lang="fr-FR" dirty="0"/>
              <a:t>métropolitain • </a:t>
            </a:r>
            <a:r>
              <a:rPr lang="fr-FR" dirty="0" smtClean="0"/>
              <a:t>17 novembre 2022</a:t>
            </a:r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feuille de route</a:t>
            </a: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 smtClean="0"/>
              <a:t>4 axes de travail :</a:t>
            </a:r>
          </a:p>
          <a:p>
            <a:pPr marL="457200" indent="-457200">
              <a:buFontTx/>
              <a:buChar char="-"/>
            </a:pPr>
            <a:r>
              <a:rPr lang="fr-FR" dirty="0" smtClean="0"/>
              <a:t>Mobilités</a:t>
            </a:r>
          </a:p>
          <a:p>
            <a:pPr marL="457200" indent="-457200">
              <a:buFontTx/>
              <a:buChar char="-"/>
            </a:pPr>
            <a:r>
              <a:rPr lang="fr-FR" dirty="0" smtClean="0"/>
              <a:t>Transitions écologiques</a:t>
            </a:r>
          </a:p>
          <a:p>
            <a:pPr marL="457200" indent="-457200">
              <a:buFontTx/>
              <a:buChar char="-"/>
            </a:pPr>
            <a:r>
              <a:rPr lang="fr-FR" dirty="0" smtClean="0"/>
              <a:t>Aménagement et développement économique</a:t>
            </a:r>
          </a:p>
          <a:p>
            <a:pPr marL="457200" indent="-457200">
              <a:buFontTx/>
              <a:buChar char="-"/>
            </a:pPr>
            <a:r>
              <a:rPr lang="fr-FR" dirty="0" smtClean="0"/>
              <a:t>Tourisme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1082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fr-FR" dirty="0"/>
              <a:t>Conseil métropolitain • 17 novembre 2022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Volet mobilités</a:t>
            </a: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2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fr-FR" b="1" dirty="0" smtClean="0"/>
              <a:t>Plus </a:t>
            </a:r>
            <a:r>
              <a:rPr lang="fr-FR" b="1" dirty="0"/>
              <a:t>de 113 000 déplacements quotidiens entre la Métropole et les </a:t>
            </a:r>
            <a:r>
              <a:rPr lang="fr-FR" b="1" dirty="0" smtClean="0"/>
              <a:t>intercommunalités </a:t>
            </a:r>
            <a:r>
              <a:rPr lang="fr-FR" b="1" dirty="0"/>
              <a:t>qui </a:t>
            </a:r>
            <a:r>
              <a:rPr lang="fr-FR" b="1" dirty="0" smtClean="0"/>
              <a:t>composent l’aire d’attraction de Rennes.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fr-FR" sz="2400" dirty="0" smtClean="0">
                <a:solidFill>
                  <a:schemeClr val="accent2"/>
                </a:solidFill>
              </a:rPr>
              <a:t>Des enjeux communs </a:t>
            </a:r>
            <a:r>
              <a:rPr lang="fr-FR" sz="2400" dirty="0" smtClean="0"/>
              <a:t>(lutter contre la pollution, favoriser les modes  alternatifs à la voiture solo, améliorer l’intermodalité…) renforcés par la prise de compétence mobilité de l’ensemble des EPCI de l’aire d’attraction.</a:t>
            </a:r>
            <a:endParaRPr lang="fr-FR" sz="240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pPr>
              <a:buClr>
                <a:schemeClr val="accent1"/>
              </a:buClr>
              <a:buFontTx/>
              <a:buChar char="•"/>
            </a:pPr>
            <a:r>
              <a:rPr lang="fr-FR" b="1" dirty="0" smtClean="0">
                <a:solidFill>
                  <a:schemeClr val="accent2"/>
                </a:solidFill>
                <a:latin typeface="DM Sans" pitchFamily="2" charset="0"/>
              </a:rPr>
              <a:t>Promouvoir le covoiturage</a:t>
            </a:r>
          </a:p>
          <a:p>
            <a:pPr>
              <a:buClr>
                <a:schemeClr val="accent1"/>
              </a:buClr>
              <a:buFontTx/>
              <a:buChar char="•"/>
            </a:pPr>
            <a:r>
              <a:rPr lang="fr-FR" b="1" dirty="0" smtClean="0">
                <a:solidFill>
                  <a:schemeClr val="accent2"/>
                </a:solidFill>
                <a:latin typeface="DM Sans" pitchFamily="2" charset="0"/>
              </a:rPr>
              <a:t>Favoriser l’intermodalité </a:t>
            </a:r>
            <a:r>
              <a:rPr lang="fr-FR" dirty="0" smtClean="0">
                <a:solidFill>
                  <a:schemeClr val="tx1"/>
                </a:solidFill>
                <a:latin typeface="DM Sans" pitchFamily="2" charset="0"/>
              </a:rPr>
              <a:t>(localisation préférentielle de futurs pôles d’échanges multimodaux)</a:t>
            </a:r>
          </a:p>
          <a:p>
            <a:pPr>
              <a:buClr>
                <a:schemeClr val="accent1"/>
              </a:buClr>
              <a:buFontTx/>
              <a:buChar char="•"/>
            </a:pPr>
            <a:r>
              <a:rPr lang="fr-FR" b="1" dirty="0" smtClean="0">
                <a:solidFill>
                  <a:schemeClr val="accent2"/>
                </a:solidFill>
                <a:latin typeface="DM Sans" pitchFamily="2" charset="0"/>
              </a:rPr>
              <a:t>Développer une ingénierie commune </a:t>
            </a:r>
            <a:r>
              <a:rPr lang="fr-FR" dirty="0" smtClean="0">
                <a:solidFill>
                  <a:schemeClr val="tx1"/>
                </a:solidFill>
                <a:latin typeface="DM Sans" pitchFamily="2" charset="0"/>
              </a:rPr>
              <a:t>(enquête ménage déplacement…)</a:t>
            </a:r>
          </a:p>
          <a:p>
            <a:pPr>
              <a:buClr>
                <a:schemeClr val="accent1"/>
              </a:buClr>
              <a:buFontTx/>
              <a:buChar char="•"/>
            </a:pPr>
            <a:r>
              <a:rPr lang="fr-FR" b="1" dirty="0" smtClean="0">
                <a:solidFill>
                  <a:schemeClr val="accent2"/>
                </a:solidFill>
                <a:latin typeface="DM Sans" pitchFamily="2" charset="0"/>
              </a:rPr>
              <a:t>Accompagner la mise en place de la zone à faible émission </a:t>
            </a:r>
            <a:r>
              <a:rPr lang="fr-FR" dirty="0" smtClean="0">
                <a:solidFill>
                  <a:schemeClr val="tx1"/>
                </a:solidFill>
                <a:latin typeface="DM Sans" pitchFamily="2" charset="0"/>
              </a:rPr>
              <a:t>mobilité (ZFE-M)</a:t>
            </a:r>
          </a:p>
          <a:p>
            <a:pPr>
              <a:buClr>
                <a:schemeClr val="accent1"/>
              </a:buClr>
              <a:buFontTx/>
              <a:buChar char="•"/>
            </a:pPr>
            <a:r>
              <a:rPr lang="fr-FR" b="1" dirty="0" smtClean="0">
                <a:solidFill>
                  <a:schemeClr val="accent2"/>
                </a:solidFill>
                <a:latin typeface="DM Sans" pitchFamily="2" charset="0"/>
              </a:rPr>
              <a:t>Soutenir le développement d’une filière locale </a:t>
            </a:r>
            <a:r>
              <a:rPr lang="fr-FR" dirty="0" smtClean="0">
                <a:solidFill>
                  <a:schemeClr val="tx1"/>
                </a:solidFill>
                <a:latin typeface="DM Sans" pitchFamily="2" charset="0"/>
              </a:rPr>
              <a:t>d’hydrogène vert</a:t>
            </a:r>
            <a:endParaRPr lang="fr-FR" dirty="0">
              <a:solidFill>
                <a:schemeClr val="tx1"/>
              </a:solidFill>
              <a:latin typeface="DM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5482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fr-FR" dirty="0"/>
              <a:t>Conseil métropolitain • 17 novembre 2022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Volet transitions écologiques</a:t>
            </a: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2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fr-FR" b="1" dirty="0" smtClean="0"/>
              <a:t>La volonté de faire face, ensemble, </a:t>
            </a:r>
            <a:r>
              <a:rPr lang="fr-FR" b="1" dirty="0"/>
              <a:t>aux défis des transitions écologiques</a:t>
            </a:r>
            <a:r>
              <a:rPr lang="fr-FR" b="1" dirty="0" smtClean="0"/>
              <a:t>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fr-FR" sz="2400" dirty="0"/>
              <a:t>Disponibilité de la ressource en eau, effets sur la production agricole et l'alimentation… </a:t>
            </a:r>
            <a:r>
              <a:rPr lang="fr-FR" sz="2400" dirty="0">
                <a:solidFill>
                  <a:schemeClr val="accent2"/>
                </a:solidFill>
              </a:rPr>
              <a:t>les impacts du changement climatique s'accélèrent et imposent </a:t>
            </a:r>
            <a:r>
              <a:rPr lang="fr-FR" sz="2400" dirty="0" smtClean="0">
                <a:solidFill>
                  <a:schemeClr val="accent2"/>
                </a:solidFill>
              </a:rPr>
              <a:t>des </a:t>
            </a:r>
            <a:r>
              <a:rPr lang="fr-FR" sz="2400" dirty="0" err="1" smtClean="0">
                <a:solidFill>
                  <a:schemeClr val="accent2"/>
                </a:solidFill>
              </a:rPr>
              <a:t>réoponses</a:t>
            </a:r>
            <a:r>
              <a:rPr lang="fr-FR" sz="2400" dirty="0" smtClean="0">
                <a:solidFill>
                  <a:schemeClr val="accent2"/>
                </a:solidFill>
              </a:rPr>
              <a:t> court </a:t>
            </a:r>
            <a:r>
              <a:rPr lang="fr-FR" sz="2400" dirty="0" err="1" smtClean="0">
                <a:solidFill>
                  <a:schemeClr val="accent2"/>
                </a:solidFill>
              </a:rPr>
              <a:t>treme</a:t>
            </a:r>
            <a:r>
              <a:rPr lang="fr-FR" sz="2400" dirty="0" smtClean="0">
                <a:solidFill>
                  <a:schemeClr val="accent2"/>
                </a:solidFill>
              </a:rPr>
              <a:t> </a:t>
            </a:r>
            <a:r>
              <a:rPr lang="fr-FR" sz="2400" dirty="0" smtClean="0"/>
              <a:t>ainsi que des réflexions prospectives pour garantir la </a:t>
            </a:r>
            <a:r>
              <a:rPr lang="fr-FR" sz="2400" dirty="0"/>
              <a:t>résilience </a:t>
            </a:r>
            <a:r>
              <a:rPr lang="fr-FR" sz="2400" dirty="0" smtClean="0"/>
              <a:t>de ce grand territoire.</a:t>
            </a:r>
            <a:endParaRPr lang="fr-FR" sz="2400" b="1" dirty="0">
              <a:solidFill>
                <a:schemeClr val="accent1"/>
              </a:solidFill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>
              <a:buClr>
                <a:schemeClr val="accent1"/>
              </a:buClr>
              <a:buFontTx/>
              <a:buChar char="•"/>
            </a:pPr>
            <a:r>
              <a:rPr lang="fr-FR" b="1" dirty="0" smtClean="0">
                <a:solidFill>
                  <a:schemeClr val="accent2"/>
                </a:solidFill>
                <a:latin typeface="DM Sans" pitchFamily="2" charset="0"/>
              </a:rPr>
              <a:t>Promouvoir l’économie circulaire </a:t>
            </a:r>
            <a:r>
              <a:rPr lang="fr-FR" dirty="0" smtClean="0">
                <a:solidFill>
                  <a:schemeClr val="tx1"/>
                </a:solidFill>
                <a:latin typeface="DM Sans" pitchFamily="2" charset="0"/>
              </a:rPr>
              <a:t>(développement du biogaz, structuration de la filière bois-énergie, structuration d’une filière chanvre…) </a:t>
            </a:r>
          </a:p>
          <a:p>
            <a:pPr>
              <a:buClr>
                <a:schemeClr val="accent1"/>
              </a:buClr>
              <a:buFontTx/>
              <a:buChar char="•"/>
            </a:pPr>
            <a:r>
              <a:rPr lang="fr-FR" b="1" dirty="0" smtClean="0">
                <a:solidFill>
                  <a:schemeClr val="accent2"/>
                </a:solidFill>
                <a:latin typeface="DM Sans" pitchFamily="2" charset="0"/>
              </a:rPr>
              <a:t>S’adapter face au changement climatique </a:t>
            </a:r>
            <a:r>
              <a:rPr lang="fr-FR" dirty="0" smtClean="0">
                <a:solidFill>
                  <a:schemeClr val="tx1"/>
                </a:solidFill>
                <a:latin typeface="DM Sans" pitchFamily="2" charset="0"/>
              </a:rPr>
              <a:t>(résilience du territoire face aux impacts du changement climatique, problématique de la ressource en eau…)</a:t>
            </a:r>
          </a:p>
        </p:txBody>
      </p:sp>
    </p:spTree>
    <p:extLst>
      <p:ext uri="{BB962C8B-B14F-4D97-AF65-F5344CB8AC3E}">
        <p14:creationId xmlns:p14="http://schemas.microsoft.com/office/powerpoint/2010/main" val="3972132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Z_CONDATE_footerNoir">
  <a:themeElements>
    <a:clrScheme name="PREZ CONDATE_1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40745F"/>
      </a:accent1>
      <a:accent2>
        <a:srgbClr val="559B7F"/>
      </a:accent2>
      <a:accent3>
        <a:srgbClr val="77B59C"/>
      </a:accent3>
      <a:accent4>
        <a:srgbClr val="ABD1C2"/>
      </a:accent4>
      <a:accent5>
        <a:srgbClr val="476A81"/>
      </a:accent5>
      <a:accent6>
        <a:srgbClr val="6A92AE"/>
      </a:accent6>
      <a:hlink>
        <a:srgbClr val="0563C1"/>
      </a:hlink>
      <a:folHlink>
        <a:srgbClr val="954F72"/>
      </a:folHlink>
    </a:clrScheme>
    <a:fontScheme name="Condate">
      <a:majorFont>
        <a:latin typeface="Condate Medium"/>
        <a:ea typeface=""/>
        <a:cs typeface=""/>
      </a:majorFont>
      <a:minorFont>
        <a:latin typeface="DM Sans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èle PPT_RennesMetropole_OK" id="{1477C508-2974-4E8F-A32E-6C97FA66A073}" vid="{5C42931D-34A9-406A-A301-0E988E3A7818}"/>
    </a:ext>
  </a:extLst>
</a:theme>
</file>

<file path=ppt/theme/theme2.xml><?xml version="1.0" encoding="utf-8"?>
<a:theme xmlns:a="http://schemas.openxmlformats.org/drawingml/2006/main" name="1_PREZ_CONDATE_footer blanc">
  <a:themeElements>
    <a:clrScheme name="PREZ CONDATE_1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40745F"/>
      </a:accent1>
      <a:accent2>
        <a:srgbClr val="559B7F"/>
      </a:accent2>
      <a:accent3>
        <a:srgbClr val="77B59C"/>
      </a:accent3>
      <a:accent4>
        <a:srgbClr val="ABD1C2"/>
      </a:accent4>
      <a:accent5>
        <a:srgbClr val="476A81"/>
      </a:accent5>
      <a:accent6>
        <a:srgbClr val="6A92AE"/>
      </a:accent6>
      <a:hlink>
        <a:srgbClr val="0563C1"/>
      </a:hlink>
      <a:folHlink>
        <a:srgbClr val="954F72"/>
      </a:folHlink>
    </a:clrScheme>
    <a:fontScheme name="Condate DM">
      <a:majorFont>
        <a:latin typeface="Condate Medium"/>
        <a:ea typeface=""/>
        <a:cs typeface=""/>
      </a:majorFont>
      <a:minorFont>
        <a:latin typeface="DM Sans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èle PPT_RennesMetropole_OK" id="{1477C508-2974-4E8F-A32E-6C97FA66A073}" vid="{55B55EDE-6484-4446-AFDB-B85EFBE5CE5D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34F31866CA1954B90D13EA87B33277B" ma:contentTypeVersion="8" ma:contentTypeDescription="Crée un document." ma:contentTypeScope="" ma:versionID="681087671543194bc55c2fdb9f6d928a">
  <xsd:schema xmlns:xsd="http://www.w3.org/2001/XMLSchema" xmlns:xs="http://www.w3.org/2001/XMLSchema" xmlns:p="http://schemas.microsoft.com/office/2006/metadata/properties" xmlns:ns2="a9d413ea-c7af-4dff-be7c-11dcd1c97ad2" targetNamespace="http://schemas.microsoft.com/office/2006/metadata/properties" ma:root="true" ma:fieldsID="d1401be3f91d834fdc75683191426b47" ns2:_="">
    <xsd:import namespace="a9d413ea-c7af-4dff-be7c-11dcd1c97ad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d413ea-c7af-4dff-be7c-11dcd1c97ad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4A669C2-E9F5-466E-830D-5B3C3C7030B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81B4576-E46D-4ED8-9D42-37ED58BEC9E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d413ea-c7af-4dff-be7c-11dcd1c97ad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7C10960-11CE-4575-B32B-5BD4604FB822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a9d413ea-c7af-4dff-be7c-11dcd1c97ad2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Modèle PPT_RennesMetropole_OK</Template>
  <TotalTime>106</TotalTime>
  <Words>941</Words>
  <Application>Microsoft Office PowerPoint</Application>
  <PresentationFormat>Grand écran</PresentationFormat>
  <Paragraphs>90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13</vt:i4>
      </vt:variant>
    </vt:vector>
  </HeadingPairs>
  <TitlesOfParts>
    <vt:vector size="22" baseType="lpstr">
      <vt:lpstr>Arial</vt:lpstr>
      <vt:lpstr>Calibri</vt:lpstr>
      <vt:lpstr>Condate Medium</vt:lpstr>
      <vt:lpstr>Condate_V2 Medium</vt:lpstr>
      <vt:lpstr>DM Sans</vt:lpstr>
      <vt:lpstr>DM Sans Medium</vt:lpstr>
      <vt:lpstr>Wingdings</vt:lpstr>
      <vt:lpstr>PREZ_CONDATE_footerNoir</vt:lpstr>
      <vt:lpstr>1_PREZ_CONDATE_footer blanc</vt:lpstr>
      <vt:lpstr>Contrat de coopération  2022-2027</vt:lpstr>
      <vt:lpstr>L’origine de la démarche</vt:lpstr>
      <vt:lpstr>Les étapes</vt:lpstr>
      <vt:lpstr>Les enjeux et objectifs</vt:lpstr>
      <vt:lpstr>Les principes de la coopération</vt:lpstr>
      <vt:lpstr>La nature des coopérations</vt:lpstr>
      <vt:lpstr>La feuille de route</vt:lpstr>
      <vt:lpstr>Volet mobilités</vt:lpstr>
      <vt:lpstr>Volet transitions écologiques</vt:lpstr>
      <vt:lpstr>Volet aménagement et développement économique</vt:lpstr>
      <vt:lpstr>Volet tourisme</vt:lpstr>
      <vt:lpstr>Les moyens et ressources</vt:lpstr>
      <vt:lpstr>Présentation PowerPoint</vt:lpstr>
    </vt:vector>
  </TitlesOfParts>
  <Company>Rennes Métropole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>Modèle de présentation</dc:subject>
  <dc:creator>QUENTEL Ronan</dc:creator>
  <cp:keywords>Identité Rennes 2022</cp:keywords>
  <cp:lastModifiedBy>BODO Gwenaël</cp:lastModifiedBy>
  <cp:revision>17</cp:revision>
  <dcterms:created xsi:type="dcterms:W3CDTF">2022-11-16T10:13:18Z</dcterms:created>
  <dcterms:modified xsi:type="dcterms:W3CDTF">2022-11-17T10:26:24Z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0x010100334F31866CA1954B90D13EA87B33277B</vt:lpwstr>
  </property>
</Properties>
</file>