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42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8" r:id="rId7"/>
    <p:sldId id="261" r:id="rId8"/>
    <p:sldId id="266" r:id="rId9"/>
    <p:sldId id="257" r:id="rId10"/>
    <p:sldId id="277" r:id="rId11"/>
    <p:sldId id="279" r:id="rId12"/>
    <p:sldId id="292" r:id="rId13"/>
    <p:sldId id="289" r:id="rId14"/>
    <p:sldId id="293" r:id="rId15"/>
    <p:sldId id="271" r:id="rId16"/>
    <p:sldId id="272" r:id="rId17"/>
    <p:sldId id="260" r:id="rId18"/>
  </p:sldIdLst>
  <p:sldSz cx="12192000" cy="6858000"/>
  <p:notesSz cx="6797675" cy="9926638"/>
  <p:defaultTextStyle>
    <a:defPPr>
      <a:defRPr lang="en-US"/>
    </a:defPPr>
    <a:lvl1pPr marL="0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8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0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2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4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48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1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D9935D9-7943-492A-9103-21EC774AF474}">
          <p14:sldIdLst>
            <p14:sldId id="256"/>
            <p14:sldId id="258"/>
          </p14:sldIdLst>
        </p14:section>
        <p14:section name="Présentation" id="{DCFEF6E2-CEA8-4C1B-9573-CB3D2D4FD30E}">
          <p14:sldIdLst>
            <p14:sldId id="261"/>
            <p14:sldId id="266"/>
            <p14:sldId id="257"/>
            <p14:sldId id="277"/>
            <p14:sldId id="279"/>
            <p14:sldId id="292"/>
            <p14:sldId id="289"/>
            <p14:sldId id="293"/>
          </p14:sldIdLst>
        </p14:section>
        <p14:section name="Section 1" id="{C094ABD1-4136-48BE-9B29-9E3EB502FE1B}">
          <p14:sldIdLst>
            <p14:sldId id="271"/>
            <p14:sldId id="272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Çatçoury Élisabeth" initials="ÇÉ" lastIdx="2" clrIdx="0">
    <p:extLst>
      <p:ext uri="{19B8F6BF-5375-455C-9EA6-DF929625EA0E}">
        <p15:presenceInfo xmlns:p15="http://schemas.microsoft.com/office/powerpoint/2012/main" userId="S-1-5-21-3083037000-2172026215-1886294311-8241" providerId="AD"/>
      </p:ext>
    </p:extLst>
  </p:cmAuthor>
  <p:cmAuthor id="2" name="Jean-Paul ARPI" initials="JA" lastIdx="1" clrIdx="1">
    <p:extLst>
      <p:ext uri="{19B8F6BF-5375-455C-9EA6-DF929625EA0E}">
        <p15:presenceInfo xmlns:p15="http://schemas.microsoft.com/office/powerpoint/2012/main" userId="S::jp.arpi@rennesmetropole.fr::e23a8b4d-a649-4a48-864d-4abebebb2088" providerId="AD"/>
      </p:ext>
    </p:extLst>
  </p:cmAuthor>
  <p:cmAuthor id="3" name="GUYOT Élodie" initials="GÉ" lastIdx="3" clrIdx="2">
    <p:extLst>
      <p:ext uri="{19B8F6BF-5375-455C-9EA6-DF929625EA0E}">
        <p15:presenceInfo xmlns:p15="http://schemas.microsoft.com/office/powerpoint/2012/main" userId="S-1-5-21-3083037000-2172026215-1886294311-15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F"/>
    <a:srgbClr val="FEE9E2"/>
    <a:srgbClr val="FEDCD2"/>
    <a:srgbClr val="89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BA34A-00E1-4AC3-9185-38350A8C4434}" v="1" dt="2022-10-28T15:18:28.705"/>
    <p1510:client id="{6B78C628-18B3-4756-A548-3A44399B3193}" v="3" dt="2022-11-10T16:53:32.837"/>
    <p1510:client id="{A69F29A5-830E-4AC8-9291-F33DC0B0DD7B}" v="372" dt="2022-11-10T16:37:09.717"/>
    <p1510:client id="{E17AFADC-1837-4A2D-B750-3D19E0887D85}" v="100" dt="2022-11-10T16:52:23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0" autoAdjust="0"/>
  </p:normalViewPr>
  <p:slideViewPr>
    <p:cSldViewPr snapToGrid="0">
      <p:cViewPr varScale="1">
        <p:scale>
          <a:sx n="61" d="100"/>
          <a:sy n="61" d="100"/>
        </p:scale>
        <p:origin x="64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die GUYOT" userId="S::e.guyot@rennesmetropole.fr::45b1de53-ecf1-49e3-9e25-8637ae490737" providerId="AD" clId="Web-{E17AFADC-1837-4A2D-B750-3D19E0887D85}"/>
    <pc:docChg chg="modSld">
      <pc:chgData name="Elodie GUYOT" userId="S::e.guyot@rennesmetropole.fr::45b1de53-ecf1-49e3-9e25-8637ae490737" providerId="AD" clId="Web-{E17AFADC-1837-4A2D-B750-3D19E0887D85}" dt="2022-11-10T16:52:23.219" v="59" actId="1076"/>
      <pc:docMkLst>
        <pc:docMk/>
      </pc:docMkLst>
      <pc:sldChg chg="delSp modSp">
        <pc:chgData name="Elodie GUYOT" userId="S::e.guyot@rennesmetropole.fr::45b1de53-ecf1-49e3-9e25-8637ae490737" providerId="AD" clId="Web-{E17AFADC-1837-4A2D-B750-3D19E0887D85}" dt="2022-11-10T16:52:23.219" v="59" actId="1076"/>
        <pc:sldMkLst>
          <pc:docMk/>
          <pc:sldMk cId="1715434657" sldId="272"/>
        </pc:sldMkLst>
        <pc:spChg chg="del mod">
          <ac:chgData name="Elodie GUYOT" userId="S::e.guyot@rennesmetropole.fr::45b1de53-ecf1-49e3-9e25-8637ae490737" providerId="AD" clId="Web-{E17AFADC-1837-4A2D-B750-3D19E0887D85}" dt="2022-11-10T16:51:11.983" v="52"/>
          <ac:spMkLst>
            <pc:docMk/>
            <pc:sldMk cId="1715434657" sldId="272"/>
            <ac:spMk id="15" creationId="{00000000-0000-0000-0000-000000000000}"/>
          </ac:spMkLst>
        </pc:spChg>
        <pc:spChg chg="mod">
          <ac:chgData name="Elodie GUYOT" userId="S::e.guyot@rennesmetropole.fr::45b1de53-ecf1-49e3-9e25-8637ae490737" providerId="AD" clId="Web-{E17AFADC-1837-4A2D-B750-3D19E0887D85}" dt="2022-11-10T16:51:55.828" v="58" actId="14100"/>
          <ac:spMkLst>
            <pc:docMk/>
            <pc:sldMk cId="1715434657" sldId="272"/>
            <ac:spMk id="16" creationId="{00000000-0000-0000-0000-000000000000}"/>
          </ac:spMkLst>
        </pc:spChg>
        <pc:picChg chg="mod">
          <ac:chgData name="Elodie GUYOT" userId="S::e.guyot@rennesmetropole.fr::45b1de53-ecf1-49e3-9e25-8637ae490737" providerId="AD" clId="Web-{E17AFADC-1837-4A2D-B750-3D19E0887D85}" dt="2022-11-10T16:52:23.219" v="59" actId="1076"/>
          <ac:picMkLst>
            <pc:docMk/>
            <pc:sldMk cId="1715434657" sldId="272"/>
            <ac:picMk id="14" creationId="{00000000-0000-0000-0000-000000000000}"/>
          </ac:picMkLst>
        </pc:picChg>
      </pc:sldChg>
      <pc:sldChg chg="modSp">
        <pc:chgData name="Elodie GUYOT" userId="S::e.guyot@rennesmetropole.fr::45b1de53-ecf1-49e3-9e25-8637ae490737" providerId="AD" clId="Web-{E17AFADC-1837-4A2D-B750-3D19E0887D85}" dt="2022-11-10T16:48:50.558" v="6" actId="20577"/>
        <pc:sldMkLst>
          <pc:docMk/>
          <pc:sldMk cId="861568019" sldId="274"/>
        </pc:sldMkLst>
        <pc:spChg chg="mod">
          <ac:chgData name="Elodie GUYOT" userId="S::e.guyot@rennesmetropole.fr::45b1de53-ecf1-49e3-9e25-8637ae490737" providerId="AD" clId="Web-{E17AFADC-1837-4A2D-B750-3D19E0887D85}" dt="2022-11-10T16:48:50.558" v="6" actId="20577"/>
          <ac:spMkLst>
            <pc:docMk/>
            <pc:sldMk cId="861568019" sldId="274"/>
            <ac:spMk id="9" creationId="{00000000-0000-0000-0000-000000000000}"/>
          </ac:spMkLst>
        </pc:spChg>
      </pc:sldChg>
    </pc:docChg>
  </pc:docChgLst>
  <pc:docChgLst>
    <pc:chgData name="Jean-Paul ARPI" userId="S::jp.arpi@rennesmetropole.fr::e23a8b4d-a649-4a48-864d-4abebebb2088" providerId="AD" clId="Web-{1DDBA34A-00E1-4AC3-9185-38350A8C4434}"/>
    <pc:docChg chg="">
      <pc:chgData name="Jean-Paul ARPI" userId="S::jp.arpi@rennesmetropole.fr::e23a8b4d-a649-4a48-864d-4abebebb2088" providerId="AD" clId="Web-{1DDBA34A-00E1-4AC3-9185-38350A8C4434}" dt="2022-10-28T15:18:28.705" v="0"/>
      <pc:docMkLst>
        <pc:docMk/>
      </pc:docMkLst>
      <pc:sldChg chg="addCm">
        <pc:chgData name="Jean-Paul ARPI" userId="S::jp.arpi@rennesmetropole.fr::e23a8b4d-a649-4a48-864d-4abebebb2088" providerId="AD" clId="Web-{1DDBA34A-00E1-4AC3-9185-38350A8C4434}" dt="2022-10-28T15:18:28.705" v="0"/>
        <pc:sldMkLst>
          <pc:docMk/>
          <pc:sldMk cId="2118366021" sldId="266"/>
        </pc:sldMkLst>
      </pc:sldChg>
    </pc:docChg>
  </pc:docChgLst>
  <pc:docChgLst>
    <pc:chgData name="Elodie GUYOT" userId="S::e.guyot@rennesmetropole.fr::45b1de53-ecf1-49e3-9e25-8637ae490737" providerId="AD" clId="Web-{6B78C628-18B3-4756-A548-3A44399B3193}"/>
    <pc:docChg chg="modSld">
      <pc:chgData name="Elodie GUYOT" userId="S::e.guyot@rennesmetropole.fr::45b1de53-ecf1-49e3-9e25-8637ae490737" providerId="AD" clId="Web-{6B78C628-18B3-4756-A548-3A44399B3193}" dt="2022-11-10T16:53:32.837" v="2" actId="1076"/>
      <pc:docMkLst>
        <pc:docMk/>
      </pc:docMkLst>
      <pc:sldChg chg="modSp">
        <pc:chgData name="Elodie GUYOT" userId="S::e.guyot@rennesmetropole.fr::45b1de53-ecf1-49e3-9e25-8637ae490737" providerId="AD" clId="Web-{6B78C628-18B3-4756-A548-3A44399B3193}" dt="2022-11-10T16:53:32.837" v="2" actId="1076"/>
        <pc:sldMkLst>
          <pc:docMk/>
          <pc:sldMk cId="1905025145" sldId="258"/>
        </pc:sldMkLst>
        <pc:spChg chg="mod">
          <ac:chgData name="Elodie GUYOT" userId="S::e.guyot@rennesmetropole.fr::45b1de53-ecf1-49e3-9e25-8637ae490737" providerId="AD" clId="Web-{6B78C628-18B3-4756-A548-3A44399B3193}" dt="2022-11-10T16:53:32.837" v="2" actId="1076"/>
          <ac:spMkLst>
            <pc:docMk/>
            <pc:sldMk cId="1905025145" sldId="258"/>
            <ac:spMk id="2" creationId="{00000000-0000-0000-0000-000000000000}"/>
          </ac:spMkLst>
        </pc:spChg>
      </pc:sldChg>
      <pc:sldChg chg="delCm">
        <pc:chgData name="Elodie GUYOT" userId="S::e.guyot@rennesmetropole.fr::45b1de53-ecf1-49e3-9e25-8637ae490737" providerId="AD" clId="Web-{6B78C628-18B3-4756-A548-3A44399B3193}" dt="2022-11-10T16:53:08.774" v="1"/>
        <pc:sldMkLst>
          <pc:docMk/>
          <pc:sldMk cId="748367692" sldId="261"/>
        </pc:sldMkLst>
      </pc:sldChg>
    </pc:docChg>
  </pc:docChgLst>
  <pc:docChgLst>
    <pc:chgData name="Marie-Armelle BOUVET" userId="S::ma.bouvet@rennesmetropole.fr::0ae32a1c-7854-4f0b-b88c-020927a1d7d8" providerId="AD" clId="Web-{A69F29A5-830E-4AC8-9291-F33DC0B0DD7B}"/>
    <pc:docChg chg="addSld modSld sldOrd modSection">
      <pc:chgData name="Marie-Armelle BOUVET" userId="S::ma.bouvet@rennesmetropole.fr::0ae32a1c-7854-4f0b-b88c-020927a1d7d8" providerId="AD" clId="Web-{A69F29A5-830E-4AC8-9291-F33DC0B0DD7B}" dt="2022-11-10T16:37:09.717" v="269" actId="20577"/>
      <pc:docMkLst>
        <pc:docMk/>
      </pc:docMkLst>
      <pc:sldChg chg="modSp">
        <pc:chgData name="Marie-Armelle BOUVET" userId="S::ma.bouvet@rennesmetropole.fr::0ae32a1c-7854-4f0b-b88c-020927a1d7d8" providerId="AD" clId="Web-{A69F29A5-830E-4AC8-9291-F33DC0B0DD7B}" dt="2022-11-10T15:59:10.674" v="53" actId="14100"/>
        <pc:sldMkLst>
          <pc:docMk/>
          <pc:sldMk cId="1017371319" sldId="257"/>
        </pc:sldMkLst>
        <pc:spChg chg="mod">
          <ac:chgData name="Marie-Armelle BOUVET" userId="S::ma.bouvet@rennesmetropole.fr::0ae32a1c-7854-4f0b-b88c-020927a1d7d8" providerId="AD" clId="Web-{A69F29A5-830E-4AC8-9291-F33DC0B0DD7B}" dt="2022-11-10T15:58:01.390" v="32" actId="20577"/>
          <ac:spMkLst>
            <pc:docMk/>
            <pc:sldMk cId="1017371319" sldId="257"/>
            <ac:spMk id="2" creationId="{00000000-0000-0000-0000-000000000000}"/>
          </ac:spMkLst>
        </pc:spChg>
        <pc:spChg chg="mod">
          <ac:chgData name="Marie-Armelle BOUVET" userId="S::ma.bouvet@rennesmetropole.fr::0ae32a1c-7854-4f0b-b88c-020927a1d7d8" providerId="AD" clId="Web-{A69F29A5-830E-4AC8-9291-F33DC0B0DD7B}" dt="2022-11-10T15:59:10.674" v="53" actId="14100"/>
          <ac:spMkLst>
            <pc:docMk/>
            <pc:sldMk cId="1017371319" sldId="257"/>
            <ac:spMk id="3" creationId="{00000000-0000-0000-0000-000000000000}"/>
          </ac:spMkLst>
        </pc:spChg>
      </pc:sldChg>
      <pc:sldChg chg="addSp delSp modSp">
        <pc:chgData name="Marie-Armelle BOUVET" userId="S::ma.bouvet@rennesmetropole.fr::0ae32a1c-7854-4f0b-b88c-020927a1d7d8" providerId="AD" clId="Web-{A69F29A5-830E-4AC8-9291-F33DC0B0DD7B}" dt="2022-11-10T16:14:49.023" v="155" actId="14100"/>
        <pc:sldMkLst>
          <pc:docMk/>
          <pc:sldMk cId="3335482721" sldId="265"/>
        </pc:sldMkLst>
        <pc:spChg chg="mod">
          <ac:chgData name="Marie-Armelle BOUVET" userId="S::ma.bouvet@rennesmetropole.fr::0ae32a1c-7854-4f0b-b88c-020927a1d7d8" providerId="AD" clId="Web-{A69F29A5-830E-4AC8-9291-F33DC0B0DD7B}" dt="2022-11-10T16:00:06.879" v="86"/>
          <ac:spMkLst>
            <pc:docMk/>
            <pc:sldMk cId="3335482721" sldId="265"/>
            <ac:spMk id="2" creationId="{00000000-0000-0000-0000-000000000000}"/>
          </ac:spMkLst>
        </pc:spChg>
        <pc:spChg chg="add mod">
          <ac:chgData name="Marie-Armelle BOUVET" userId="S::ma.bouvet@rennesmetropole.fr::0ae32a1c-7854-4f0b-b88c-020927a1d7d8" providerId="AD" clId="Web-{A69F29A5-830E-4AC8-9291-F33DC0B0DD7B}" dt="2022-11-10T16:01:43.727" v="106" actId="20577"/>
          <ac:spMkLst>
            <pc:docMk/>
            <pc:sldMk cId="3335482721" sldId="265"/>
            <ac:spMk id="5" creationId="{55716A64-B01C-DD17-713A-BCCDBB4DB3D3}"/>
          </ac:spMkLst>
        </pc:spChg>
        <pc:spChg chg="add del mod">
          <ac:chgData name="Marie-Armelle BOUVET" userId="S::ma.bouvet@rennesmetropole.fr::0ae32a1c-7854-4f0b-b88c-020927a1d7d8" providerId="AD" clId="Web-{A69F29A5-830E-4AC8-9291-F33DC0B0DD7B}" dt="2022-11-10T16:07:14.912" v="133" actId="1076"/>
          <ac:spMkLst>
            <pc:docMk/>
            <pc:sldMk cId="3335482721" sldId="265"/>
            <ac:spMk id="7" creationId="{00000000-0000-0000-0000-000000000000}"/>
          </ac:spMkLst>
        </pc:spChg>
        <pc:spChg chg="add del mod">
          <ac:chgData name="Marie-Armelle BOUVET" userId="S::ma.bouvet@rennesmetropole.fr::0ae32a1c-7854-4f0b-b88c-020927a1d7d8" providerId="AD" clId="Web-{A69F29A5-830E-4AC8-9291-F33DC0B0DD7B}" dt="2022-11-10T16:01:36.258" v="100"/>
          <ac:spMkLst>
            <pc:docMk/>
            <pc:sldMk cId="3335482721" sldId="265"/>
            <ac:spMk id="8" creationId="{04955695-3E2D-89E3-7B81-673AB8043C20}"/>
          </ac:spMkLst>
        </pc:spChg>
        <pc:spChg chg="add del mod">
          <ac:chgData name="Marie-Armelle BOUVET" userId="S::ma.bouvet@rennesmetropole.fr::0ae32a1c-7854-4f0b-b88c-020927a1d7d8" providerId="AD" clId="Web-{A69F29A5-830E-4AC8-9291-F33DC0B0DD7B}" dt="2022-11-10T16:07:08.896" v="131"/>
          <ac:spMkLst>
            <pc:docMk/>
            <pc:sldMk cId="3335482721" sldId="265"/>
            <ac:spMk id="9" creationId="{50DB108E-70B3-26D0-D090-E1B96F0BC0DD}"/>
          </ac:spMkLst>
        </pc:spChg>
        <pc:picChg chg="add del mod">
          <ac:chgData name="Marie-Armelle BOUVET" userId="S::ma.bouvet@rennesmetropole.fr::0ae32a1c-7854-4f0b-b88c-020927a1d7d8" providerId="AD" clId="Web-{A69F29A5-830E-4AC8-9291-F33DC0B0DD7B}" dt="2022-11-10T16:00:59.397" v="90"/>
          <ac:picMkLst>
            <pc:docMk/>
            <pc:sldMk cId="3335482721" sldId="265"/>
            <ac:picMk id="4" creationId="{28601D7E-47A9-0BA3-C974-2E85FDB9E30F}"/>
          </ac:picMkLst>
        </pc:picChg>
        <pc:picChg chg="add mod">
          <ac:chgData name="Marie-Armelle BOUVET" userId="S::ma.bouvet@rennesmetropole.fr::0ae32a1c-7854-4f0b-b88c-020927a1d7d8" providerId="AD" clId="Web-{A69F29A5-830E-4AC8-9291-F33DC0B0DD7B}" dt="2022-11-10T16:14:49.023" v="155" actId="14100"/>
          <ac:picMkLst>
            <pc:docMk/>
            <pc:sldMk cId="3335482721" sldId="265"/>
            <ac:picMk id="10" creationId="{981E668F-0031-01C2-35D1-163A481874F1}"/>
          </ac:picMkLst>
        </pc:picChg>
        <pc:picChg chg="add mod">
          <ac:chgData name="Marie-Armelle BOUVET" userId="S::ma.bouvet@rennesmetropole.fr::0ae32a1c-7854-4f0b-b88c-020927a1d7d8" providerId="AD" clId="Web-{A69F29A5-830E-4AC8-9291-F33DC0B0DD7B}" dt="2022-11-10T16:10:54.858" v="144" actId="1076"/>
          <ac:picMkLst>
            <pc:docMk/>
            <pc:sldMk cId="3335482721" sldId="265"/>
            <ac:picMk id="11" creationId="{230A1CFE-27CA-1745-DEF0-D2E994C2C68C}"/>
          </ac:picMkLst>
        </pc:picChg>
      </pc:sldChg>
      <pc:sldChg chg="delSp modSp add replId">
        <pc:chgData name="Marie-Armelle BOUVET" userId="S::ma.bouvet@rennesmetropole.fr::0ae32a1c-7854-4f0b-b88c-020927a1d7d8" providerId="AD" clId="Web-{A69F29A5-830E-4AC8-9291-F33DC0B0DD7B}" dt="2022-11-10T16:24:04.780" v="156" actId="20577"/>
        <pc:sldMkLst>
          <pc:docMk/>
          <pc:sldMk cId="2900356116" sldId="277"/>
        </pc:sldMkLst>
        <pc:spChg chg="del mod">
          <ac:chgData name="Marie-Armelle BOUVET" userId="S::ma.bouvet@rennesmetropole.fr::0ae32a1c-7854-4f0b-b88c-020927a1d7d8" providerId="AD" clId="Web-{A69F29A5-830E-4AC8-9291-F33DC0B0DD7B}" dt="2022-11-10T16:11:02.389" v="146"/>
          <ac:spMkLst>
            <pc:docMk/>
            <pc:sldMk cId="2900356116" sldId="277"/>
            <ac:spMk id="7" creationId="{00000000-0000-0000-0000-000000000000}"/>
          </ac:spMkLst>
        </pc:spChg>
        <pc:spChg chg="mod">
          <ac:chgData name="Marie-Armelle BOUVET" userId="S::ma.bouvet@rennesmetropole.fr::0ae32a1c-7854-4f0b-b88c-020927a1d7d8" providerId="AD" clId="Web-{A69F29A5-830E-4AC8-9291-F33DC0B0DD7B}" dt="2022-11-10T16:24:04.780" v="156" actId="20577"/>
          <ac:spMkLst>
            <pc:docMk/>
            <pc:sldMk cId="2900356116" sldId="277"/>
            <ac:spMk id="9" creationId="{50DB108E-70B3-26D0-D090-E1B96F0BC0DD}"/>
          </ac:spMkLst>
        </pc:spChg>
      </pc:sldChg>
      <pc:sldChg chg="addSp delSp modSp add replId">
        <pc:chgData name="Marie-Armelle BOUVET" userId="S::ma.bouvet@rennesmetropole.fr::0ae32a1c-7854-4f0b-b88c-020927a1d7d8" providerId="AD" clId="Web-{A69F29A5-830E-4AC8-9291-F33DC0B0DD7B}" dt="2022-11-10T16:27:01.271" v="179" actId="1076"/>
        <pc:sldMkLst>
          <pc:docMk/>
          <pc:sldMk cId="2338574450" sldId="278"/>
        </pc:sldMkLst>
        <pc:spChg chg="del">
          <ac:chgData name="Marie-Armelle BOUVET" userId="S::ma.bouvet@rennesmetropole.fr::0ae32a1c-7854-4f0b-b88c-020927a1d7d8" providerId="AD" clId="Web-{A69F29A5-830E-4AC8-9291-F33DC0B0DD7B}" dt="2022-11-10T16:24:31.500" v="158"/>
          <ac:spMkLst>
            <pc:docMk/>
            <pc:sldMk cId="2338574450" sldId="278"/>
            <ac:spMk id="9" creationId="{50DB108E-70B3-26D0-D090-E1B96F0BC0DD}"/>
          </ac:spMkLst>
        </pc:spChg>
        <pc:picChg chg="add del mod">
          <ac:chgData name="Marie-Armelle BOUVET" userId="S::ma.bouvet@rennesmetropole.fr::0ae32a1c-7854-4f0b-b88c-020927a1d7d8" providerId="AD" clId="Web-{A69F29A5-830E-4AC8-9291-F33DC0B0DD7B}" dt="2022-11-10T16:24:40.828" v="162"/>
          <ac:picMkLst>
            <pc:docMk/>
            <pc:sldMk cId="2338574450" sldId="278"/>
            <ac:picMk id="4" creationId="{5E305E8E-1FD6-9B53-153D-0533DDEA7E81}"/>
          </ac:picMkLst>
        </pc:picChg>
        <pc:picChg chg="add del mod">
          <ac:chgData name="Marie-Armelle BOUVET" userId="S::ma.bouvet@rennesmetropole.fr::0ae32a1c-7854-4f0b-b88c-020927a1d7d8" providerId="AD" clId="Web-{A69F29A5-830E-4AC8-9291-F33DC0B0DD7B}" dt="2022-11-10T16:24:45.860" v="164"/>
          <ac:picMkLst>
            <pc:docMk/>
            <pc:sldMk cId="2338574450" sldId="278"/>
            <ac:picMk id="6" creationId="{76131A8A-7136-10FE-F473-4FFC4E1FB8E6}"/>
          </ac:picMkLst>
        </pc:picChg>
        <pc:picChg chg="add mod">
          <ac:chgData name="Marie-Armelle BOUVET" userId="S::ma.bouvet@rennesmetropole.fr::0ae32a1c-7854-4f0b-b88c-020927a1d7d8" providerId="AD" clId="Web-{A69F29A5-830E-4AC8-9291-F33DC0B0DD7B}" dt="2022-11-10T16:25:42.659" v="167" actId="1076"/>
          <ac:picMkLst>
            <pc:docMk/>
            <pc:sldMk cId="2338574450" sldId="278"/>
            <ac:picMk id="7" creationId="{83E80CE5-5E03-E67F-9C56-A4A973313E67}"/>
          </ac:picMkLst>
        </pc:picChg>
        <pc:picChg chg="add del mod">
          <ac:chgData name="Marie-Armelle BOUVET" userId="S::ma.bouvet@rennesmetropole.fr::0ae32a1c-7854-4f0b-b88c-020927a1d7d8" providerId="AD" clId="Web-{A69F29A5-830E-4AC8-9291-F33DC0B0DD7B}" dt="2022-11-10T16:26:03.941" v="170"/>
          <ac:picMkLst>
            <pc:docMk/>
            <pc:sldMk cId="2338574450" sldId="278"/>
            <ac:picMk id="8" creationId="{6DCC8B0C-5E7A-1793-4BC3-639F23979038}"/>
          </ac:picMkLst>
        </pc:picChg>
        <pc:picChg chg="add del mod">
          <ac:chgData name="Marie-Armelle BOUVET" userId="S::ma.bouvet@rennesmetropole.fr::0ae32a1c-7854-4f0b-b88c-020927a1d7d8" providerId="AD" clId="Web-{A69F29A5-830E-4AC8-9291-F33DC0B0DD7B}" dt="2022-11-10T16:26:48.333" v="174"/>
          <ac:picMkLst>
            <pc:docMk/>
            <pc:sldMk cId="2338574450" sldId="278"/>
            <ac:picMk id="10" creationId="{135BEF4C-A81B-F1FD-DDB9-13D58B7BC2CD}"/>
          </ac:picMkLst>
        </pc:picChg>
        <pc:picChg chg="add mod">
          <ac:chgData name="Marie-Armelle BOUVET" userId="S::ma.bouvet@rennesmetropole.fr::0ae32a1c-7854-4f0b-b88c-020927a1d7d8" providerId="AD" clId="Web-{A69F29A5-830E-4AC8-9291-F33DC0B0DD7B}" dt="2022-11-10T16:27:01.271" v="179" actId="1076"/>
          <ac:picMkLst>
            <pc:docMk/>
            <pc:sldMk cId="2338574450" sldId="278"/>
            <ac:picMk id="11" creationId="{DFC2EB06-88B0-D9D9-9AAC-2ACC56861447}"/>
          </ac:picMkLst>
        </pc:picChg>
      </pc:sldChg>
      <pc:sldChg chg="modSp add replId">
        <pc:chgData name="Marie-Armelle BOUVET" userId="S::ma.bouvet@rennesmetropole.fr::0ae32a1c-7854-4f0b-b88c-020927a1d7d8" providerId="AD" clId="Web-{A69F29A5-830E-4AC8-9291-F33DC0B0DD7B}" dt="2022-11-10T16:33:38.631" v="193" actId="20577"/>
        <pc:sldMkLst>
          <pc:docMk/>
          <pc:sldMk cId="2955804887" sldId="279"/>
        </pc:sldMkLst>
        <pc:spChg chg="mod">
          <ac:chgData name="Marie-Armelle BOUVET" userId="S::ma.bouvet@rennesmetropole.fr::0ae32a1c-7854-4f0b-b88c-020927a1d7d8" providerId="AD" clId="Web-{A69F29A5-830E-4AC8-9291-F33DC0B0DD7B}" dt="2022-11-10T16:33:38.631" v="193" actId="20577"/>
          <ac:spMkLst>
            <pc:docMk/>
            <pc:sldMk cId="2955804887" sldId="279"/>
            <ac:spMk id="9" creationId="{50DB108E-70B3-26D0-D090-E1B96F0BC0DD}"/>
          </ac:spMkLst>
        </pc:spChg>
      </pc:sldChg>
      <pc:sldChg chg="modSp add ord replId">
        <pc:chgData name="Marie-Armelle BOUVET" userId="S::ma.bouvet@rennesmetropole.fr::0ae32a1c-7854-4f0b-b88c-020927a1d7d8" providerId="AD" clId="Web-{A69F29A5-830E-4AC8-9291-F33DC0B0DD7B}" dt="2022-11-10T16:37:09.717" v="269" actId="20577"/>
        <pc:sldMkLst>
          <pc:docMk/>
          <pc:sldMk cId="2324450989" sldId="280"/>
        </pc:sldMkLst>
        <pc:spChg chg="mod">
          <ac:chgData name="Marie-Armelle BOUVET" userId="S::ma.bouvet@rennesmetropole.fr::0ae32a1c-7854-4f0b-b88c-020927a1d7d8" providerId="AD" clId="Web-{A69F29A5-830E-4AC8-9291-F33DC0B0DD7B}" dt="2022-11-10T16:37:09.717" v="269" actId="20577"/>
          <ac:spMkLst>
            <pc:docMk/>
            <pc:sldMk cId="2324450989" sldId="280"/>
            <ac:spMk id="9" creationId="{50DB108E-70B3-26D0-D090-E1B96F0BC0DD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7ECAE-2F54-4201-B6EA-FF625A9D0780}" type="datetimeFigureOut">
              <a:rPr lang="fr-FR" smtClean="0"/>
              <a:t>05/12/2022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569B9-6F40-4F11-90AE-1044CC0E213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07780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80C91-7352-401C-924B-8000C192E333}" type="datetimeFigureOut">
              <a:rPr lang="fr-FR" smtClean="0"/>
              <a:t>05/12/2022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603A-C2B4-499E-9B7D-3F71895ABA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046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1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2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44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24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05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85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68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50" algn="l" defTabSz="914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Bienvenue_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387850" y="169714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ndate Medium" pitchFamily="50" charset="0"/>
                <a:ea typeface="Condate Medium" pitchFamily="50" charset="0"/>
              </a:defRPr>
            </a:lvl1pPr>
          </a:lstStyle>
          <a:p>
            <a:pPr lvl="0"/>
            <a:r>
              <a:rPr lang="fr-FR" dirty="0"/>
              <a:t>bienvenue !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387850" y="705245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ndate Medium" pitchFamily="50" charset="0"/>
                <a:ea typeface="Condate Medium" pitchFamily="50" charset="0"/>
              </a:defRPr>
            </a:lvl1pPr>
          </a:lstStyle>
          <a:p>
            <a:pPr lvl="0"/>
            <a:r>
              <a:rPr lang="fr-FR" dirty="0"/>
              <a:t>degemer mat !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00" y="6390000"/>
            <a:ext cx="1228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diapositive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/>
              <a:t> •  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00" y="6390000"/>
            <a:ext cx="1228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0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/>
              <a:t> •  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00" y="6390000"/>
            <a:ext cx="1228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9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0" y="-1094990"/>
            <a:ext cx="2489188" cy="3132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3240001" y="1800000"/>
            <a:ext cx="7919836" cy="1655014"/>
          </a:xfrm>
          <a:prstGeom prst="rect">
            <a:avLst/>
          </a:prstGeom>
        </p:spPr>
        <p:txBody>
          <a:bodyPr wrap="square" lIns="72000" tIns="72000" rIns="72000" bIns="360000" anchor="b" anchorCtr="0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2 lignes max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body" idx="1" hasCustomPrompt="1"/>
          </p:nvPr>
        </p:nvSpPr>
        <p:spPr>
          <a:xfrm>
            <a:off x="3240000" y="3630021"/>
            <a:ext cx="7919837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marL="0" indent="0" algn="l">
              <a:buNone/>
            </a:pPr>
            <a:r>
              <a:rPr lang="fr-FR" sz="3200" dirty="0">
                <a:solidFill>
                  <a:schemeClr val="bg1"/>
                </a:solidFill>
              </a:rPr>
              <a:t>Nom de l’instance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3240000" y="3420000"/>
            <a:ext cx="8300552" cy="0"/>
          </a:xfrm>
          <a:prstGeom prst="line">
            <a:avLst/>
          </a:pr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0" y="4163206"/>
            <a:ext cx="3490913" cy="424732"/>
          </a:xfrm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27 juillet 2022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00" y="6390000"/>
            <a:ext cx="1228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9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/>
          <p:nvPr userDrawn="1"/>
        </p:nvCxnSpPr>
        <p:spPr>
          <a:xfrm>
            <a:off x="3240000" y="1302711"/>
            <a:ext cx="8617703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3" y="-1095961"/>
            <a:ext cx="2489188" cy="3132000"/>
          </a:xfrm>
          <a:prstGeom prst="rect">
            <a:avLst/>
          </a:prstGeom>
        </p:spPr>
      </p:pic>
      <p:sp>
        <p:nvSpPr>
          <p:cNvPr id="14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/>
              <a:t> •  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3240000" y="345002"/>
            <a:ext cx="8617702" cy="4985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Sommaire de la présentation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3240088" y="1761823"/>
            <a:ext cx="8616950" cy="4474892"/>
          </a:xfrm>
        </p:spPr>
        <p:txBody>
          <a:bodyPr lIns="0" tIns="0" rIns="0" bIns="0"/>
          <a:lstStyle>
            <a:lvl1pPr marL="514350" indent="-514350">
              <a:buFont typeface="+mj-lt"/>
              <a:buAutoNum type="arabicPeriod"/>
              <a:defRPr>
                <a:latin typeface="DM Sans Medium" pitchFamily="2" charset="0"/>
              </a:defRPr>
            </a:lvl1pPr>
            <a:lvl2pPr marL="914371" indent="-457200">
              <a:buSzPct val="100000"/>
              <a:buFont typeface="DM Sans" pitchFamily="2" charset="0"/>
              <a:buChar char="—"/>
              <a:defRPr b="0">
                <a:latin typeface="DM Sans" pitchFamily="2" charset="0"/>
              </a:defRPr>
            </a:lvl2pPr>
            <a:lvl3pPr marL="1371542" indent="-457200">
              <a:buSzPct val="100000"/>
              <a:buFont typeface="Arial" panose="020B0604020202020204" pitchFamily="34" charset="0"/>
              <a:buChar char="•"/>
              <a:defRPr/>
            </a:lvl3pPr>
            <a:lvl4pPr marL="1657263" indent="-285750">
              <a:buFont typeface="DM Sans" pitchFamily="2" charset="0"/>
              <a:buChar char="–"/>
              <a:defRPr>
                <a:latin typeface="DM Sans" pitchFamily="2" charset="0"/>
              </a:defRPr>
            </a:lvl4pPr>
            <a:lvl5pPr marL="2114433" indent="-285750">
              <a:buFont typeface="Arial" panose="020B0604020202020204" pitchFamily="34" charset="0"/>
              <a:buChar char="•"/>
              <a:defRPr sz="1600">
                <a:latin typeface="DM Sans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79" y="6390000"/>
            <a:ext cx="123923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21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3219451" y="1800000"/>
            <a:ext cx="8128001" cy="1655014"/>
          </a:xfrm>
          <a:prstGeom prst="rect">
            <a:avLst/>
          </a:prstGeom>
        </p:spPr>
        <p:txBody>
          <a:bodyPr lIns="72000" tIns="72000" rIns="72000" bIns="36000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section</a:t>
            </a:r>
            <a:br>
              <a:rPr lang="fr-FR" dirty="0"/>
            </a:br>
            <a:r>
              <a:rPr lang="fr-FR" dirty="0"/>
              <a:t>2 lignes max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body" idx="1" hasCustomPrompt="1"/>
          </p:nvPr>
        </p:nvSpPr>
        <p:spPr>
          <a:xfrm>
            <a:off x="3219450" y="3630020"/>
            <a:ext cx="8300551" cy="1500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sz="3200" dirty="0"/>
              <a:t>Sous-titre et/ou nom de l’intervenant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219448" y="3420000"/>
            <a:ext cx="830055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3" y="-1095961"/>
            <a:ext cx="2489188" cy="3132000"/>
          </a:xfrm>
          <a:prstGeom prst="rect">
            <a:avLst/>
          </a:prstGeom>
        </p:spPr>
      </p:pic>
      <p:sp>
        <p:nvSpPr>
          <p:cNvPr id="14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/>
              <a:t> •  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79" y="6390000"/>
            <a:ext cx="123923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5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diapositive vide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771649" y="55399"/>
            <a:ext cx="10108177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/>
              <a:t>Titre de la diapositive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/>
              <a:t> •  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79" y="6390000"/>
            <a:ext cx="123923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6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/>
              <a:t> •  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graphique 2"/>
          <p:cNvSpPr>
            <a:spLocks noGrp="1"/>
          </p:cNvSpPr>
          <p:nvPr>
            <p:ph type="chart" sz="quarter" idx="11"/>
          </p:nvPr>
        </p:nvSpPr>
        <p:spPr>
          <a:xfrm>
            <a:off x="6115050" y="728663"/>
            <a:ext cx="5761759" cy="5508186"/>
          </a:xfrm>
        </p:spPr>
        <p:txBody>
          <a:bodyPr lIns="360000" tIns="360000" rIns="0" bIns="360000"/>
          <a:lstStyle/>
          <a:p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71649" y="55399"/>
            <a:ext cx="10108177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/>
              <a:t>Titre de la diapositive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728663"/>
            <a:ext cx="5749925" cy="5496230"/>
          </a:xfrm>
        </p:spPr>
        <p:txBody>
          <a:bodyPr lIns="0" tIns="360000" rIns="360000" bIns="360000">
            <a:noAutofit/>
          </a:bodyPr>
          <a:lstStyle>
            <a:lvl1pPr algn="l">
              <a:defRPr sz="2600" b="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Entrez votre texte synthétique de présentation …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79" y="6390000"/>
            <a:ext cx="123923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91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 texte et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/>
              <a:t> •  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728663"/>
            <a:ext cx="5749925" cy="5496230"/>
          </a:xfrm>
        </p:spPr>
        <p:txBody>
          <a:bodyPr lIns="0" tIns="360000" rIns="360000" bIns="360000">
            <a:noAutofit/>
          </a:bodyPr>
          <a:lstStyle>
            <a:lvl1pPr algn="l">
              <a:defRPr sz="2600" b="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Entrez votre texte synthétique de présentation …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726885"/>
            <a:ext cx="5753100" cy="5498008"/>
          </a:xfrm>
        </p:spPr>
        <p:txBody>
          <a:bodyPr lIns="360000" tIns="360000" rIns="0" bIns="36000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j-lt"/>
                <a:ea typeface="Condate_V2 Medium" panose="00000600000000000000" pitchFamily="50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chiffres et/ou mots clés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71649" y="55399"/>
            <a:ext cx="10108177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/>
              <a:t>Titre de la diapositive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79" y="6390000"/>
            <a:ext cx="123923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diapositive sans tit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1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/>
              <a:t> •  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79" y="6390000"/>
            <a:ext cx="123923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2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diapositive v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/>
              <a:t> •  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346122" y="6238627"/>
            <a:ext cx="115306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79" y="6390000"/>
            <a:ext cx="123923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9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_Bienvenue_No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387850" y="169714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/>
              <a:t>bienvenue !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387850" y="705245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/>
              <a:t>degemer mat !</a:t>
            </a:r>
          </a:p>
        </p:txBody>
      </p:sp>
    </p:spTree>
    <p:extLst>
      <p:ext uri="{BB962C8B-B14F-4D97-AF65-F5344CB8AC3E}">
        <p14:creationId xmlns:p14="http://schemas.microsoft.com/office/powerpoint/2010/main" val="264917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RCI_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387850" y="206377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/>
              <a:t>merci !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387850" y="741908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/>
              <a:t>trugarez !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00" y="6390000"/>
            <a:ext cx="1228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6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RCI_no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387850" y="206377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/>
              <a:t>merci !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387850" y="741908"/>
            <a:ext cx="3937000" cy="535531"/>
          </a:xfrm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Condate_V2 Medium" panose="00000600000000000000" pitchFamily="50" charset="0"/>
              </a:defRPr>
            </a:lvl1pPr>
          </a:lstStyle>
          <a:p>
            <a:pPr lvl="0"/>
            <a:r>
              <a:rPr lang="fr-FR" dirty="0"/>
              <a:t>trugarez !</a:t>
            </a:r>
          </a:p>
        </p:txBody>
      </p:sp>
    </p:spTree>
    <p:extLst>
      <p:ext uri="{BB962C8B-B14F-4D97-AF65-F5344CB8AC3E}">
        <p14:creationId xmlns:p14="http://schemas.microsoft.com/office/powerpoint/2010/main" val="411241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0" y="-1094990"/>
            <a:ext cx="2489188" cy="3132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3240000" y="1800000"/>
            <a:ext cx="8637769" cy="1655014"/>
          </a:xfrm>
          <a:prstGeom prst="rect">
            <a:avLst/>
          </a:prstGeom>
        </p:spPr>
        <p:txBody>
          <a:bodyPr wrap="square" lIns="72000" tIns="72000" rIns="72000" bIns="360000" anchor="b" anchorCtr="0">
            <a:spAutoFit/>
          </a:bodyPr>
          <a:lstStyle>
            <a:lvl1pPr>
              <a:defRPr sz="420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2 lignes max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body" idx="1" hasCustomPrompt="1"/>
          </p:nvPr>
        </p:nvSpPr>
        <p:spPr>
          <a:xfrm>
            <a:off x="3240000" y="3630021"/>
            <a:ext cx="8300551" cy="5355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marL="0" indent="0" algn="l">
              <a:buNone/>
            </a:pPr>
            <a:r>
              <a:rPr lang="fr-FR" sz="3200" dirty="0">
                <a:solidFill>
                  <a:schemeClr val="bg1"/>
                </a:solidFill>
              </a:rPr>
              <a:t>Nom de l’instance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3240000" y="3420000"/>
            <a:ext cx="830055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0" y="4163206"/>
            <a:ext cx="3490913" cy="424732"/>
          </a:xfrm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27 juillet 2022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00" y="6390000"/>
            <a:ext cx="1228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8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SOMMAIRE fond 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/>
          <p:nvPr userDrawn="1"/>
        </p:nvCxnSpPr>
        <p:spPr>
          <a:xfrm>
            <a:off x="3240000" y="1302711"/>
            <a:ext cx="8617703" cy="0"/>
          </a:xfrm>
          <a:prstGeom prst="line">
            <a:avLst/>
          </a:pr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3" y="-1095961"/>
            <a:ext cx="2489188" cy="313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/>
              <a:t> •  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9997" y="1"/>
            <a:ext cx="8617041" cy="1300799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239997" y="1259620"/>
            <a:ext cx="8617703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3240088" y="1300800"/>
            <a:ext cx="8616950" cy="4935915"/>
          </a:xfrm>
        </p:spPr>
        <p:txBody>
          <a:bodyPr tIns="360000" bIns="360000"/>
          <a:lstStyle>
            <a:lvl1pPr marL="514350" indent="-514350">
              <a:buFont typeface="+mj-lt"/>
              <a:buAutoNum type="arabicPeriod"/>
              <a:defRPr>
                <a:latin typeface="DM Sans Medium" pitchFamily="2" charset="0"/>
              </a:defRPr>
            </a:lvl1pPr>
            <a:lvl2pPr marL="914371" indent="-457200">
              <a:buSzPct val="100000"/>
              <a:buFont typeface="DM Sans" pitchFamily="2" charset="0"/>
              <a:buChar char="—"/>
              <a:defRPr b="0">
                <a:latin typeface="DM Sans" pitchFamily="2" charset="0"/>
              </a:defRPr>
            </a:lvl2pPr>
            <a:lvl3pPr marL="1371542" indent="-457200">
              <a:buSzPct val="100000"/>
              <a:buFont typeface="Arial" panose="020B0604020202020204" pitchFamily="34" charset="0"/>
              <a:buChar char="•"/>
              <a:defRPr/>
            </a:lvl3pPr>
            <a:lvl4pPr marL="1657263" indent="-285750">
              <a:buFont typeface="DM Sans" pitchFamily="2" charset="0"/>
              <a:buChar char="–"/>
              <a:defRPr>
                <a:latin typeface="DM Sans" pitchFamily="2" charset="0"/>
              </a:defRPr>
            </a:lvl4pPr>
            <a:lvl5pPr marL="2114433" indent="-285750">
              <a:buFont typeface="Arial" panose="020B0604020202020204" pitchFamily="34" charset="0"/>
              <a:buChar char="•"/>
              <a:defRPr sz="1600">
                <a:latin typeface="DM Sans" pitchFamily="2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00" y="6390000"/>
            <a:ext cx="1228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0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3219451" y="1800000"/>
            <a:ext cx="8128001" cy="1655014"/>
          </a:xfrm>
          <a:prstGeom prst="rect">
            <a:avLst/>
          </a:prstGeom>
        </p:spPr>
        <p:txBody>
          <a:bodyPr lIns="72000" tIns="72000" rIns="72000" bIns="360000" anchor="b" anchorCtr="0">
            <a:spAutoFit/>
          </a:bodyPr>
          <a:lstStyle>
            <a:lvl1pPr>
              <a:defRPr/>
            </a:lvl1pPr>
          </a:lstStyle>
          <a:p>
            <a:pPr algn="l"/>
            <a:r>
              <a:rPr lang="fr-FR" dirty="0"/>
              <a:t>Titre de section</a:t>
            </a:r>
            <a:br>
              <a:rPr lang="fr-FR" dirty="0"/>
            </a:br>
            <a:r>
              <a:rPr lang="fr-FR" dirty="0"/>
              <a:t>2 lignes max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body" idx="1" hasCustomPrompt="1"/>
          </p:nvPr>
        </p:nvSpPr>
        <p:spPr>
          <a:xfrm>
            <a:off x="3219450" y="3630020"/>
            <a:ext cx="8300551" cy="1500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algn="l"/>
            <a:r>
              <a:rPr lang="fr-FR" sz="3200" dirty="0"/>
              <a:t>Sous-titre et/ou nom de l’intervenant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219448" y="3420000"/>
            <a:ext cx="830055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3" y="-1095961"/>
            <a:ext cx="2489188" cy="3132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/>
              <a:t> •  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00" y="6390000"/>
            <a:ext cx="1228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1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iapositive txt+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/>
              <a:t> •  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1"/>
          </p:nvPr>
        </p:nvSpPr>
        <p:spPr>
          <a:xfrm>
            <a:off x="6115050" y="728663"/>
            <a:ext cx="5761759" cy="5508186"/>
          </a:xfrm>
        </p:spPr>
        <p:txBody>
          <a:bodyPr lIns="360000" tIns="360000" rIns="0" bIns="360000"/>
          <a:lstStyle/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1524001" y="55399"/>
            <a:ext cx="10355826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/>
              <a:t>Titre de la diapositive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728663"/>
            <a:ext cx="5749925" cy="5496230"/>
          </a:xfrm>
        </p:spPr>
        <p:txBody>
          <a:bodyPr lIns="0" tIns="360000" rIns="360000" bIns="360000">
            <a:noAutofit/>
          </a:bodyPr>
          <a:lstStyle>
            <a:lvl1pPr algn="l">
              <a:defRPr sz="2600" b="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Entrez votre texte synthétique de présentation …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00" y="6390000"/>
            <a:ext cx="1228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diapositive txt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-408465"/>
            <a:ext cx="915564" cy="115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238626"/>
            <a:ext cx="12192000" cy="619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122" y="6388057"/>
            <a:ext cx="8922364" cy="31393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de l’instance • </a:t>
            </a:r>
            <a:fld id="{8DCB8214-035E-4B69-B3D9-8A24892FD3DF}" type="datetime4">
              <a:rPr lang="fr-FR" smtClean="0"/>
              <a:t>27 juillet 2022</a:t>
            </a:fld>
            <a:r>
              <a:rPr lang="fr-FR" dirty="0"/>
              <a:t> •  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1524001" y="55399"/>
            <a:ext cx="10355826" cy="661308"/>
          </a:xfrm>
          <a:prstGeom prst="rect">
            <a:avLst/>
          </a:prstGeom>
        </p:spPr>
        <p:txBody>
          <a:bodyPr wrap="square" lIns="0" tIns="108000" rIns="108000" bIns="108000" anchor="b" anchorCtr="0">
            <a:spAutoFit/>
          </a:bodyPr>
          <a:lstStyle>
            <a:lvl1pPr>
              <a:defRPr sz="3200"/>
            </a:lvl1pPr>
          </a:lstStyle>
          <a:p>
            <a:pPr algn="l"/>
            <a:r>
              <a:rPr lang="fr-FR" dirty="0"/>
              <a:t>Titre de la diapositive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1524000" y="714928"/>
            <a:ext cx="1035582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728663"/>
            <a:ext cx="5749925" cy="5496230"/>
          </a:xfrm>
        </p:spPr>
        <p:txBody>
          <a:bodyPr lIns="0" tIns="360000" rIns="360000" bIns="360000">
            <a:noAutofit/>
          </a:bodyPr>
          <a:lstStyle>
            <a:lvl1pPr algn="l">
              <a:defRPr sz="2600" b="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Entrez votre texte synthétique de présentation …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726885"/>
            <a:ext cx="5753100" cy="5498008"/>
          </a:xfrm>
        </p:spPr>
        <p:txBody>
          <a:bodyPr lIns="360000" tIns="360000" rIns="0" bIns="36000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j-lt"/>
                <a:ea typeface="Condate_V2 Medium" panose="00000600000000000000" pitchFamily="50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chiffres et/ou mots clés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00" y="6390000"/>
            <a:ext cx="1228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0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 – niveau 1</a:t>
            </a:r>
          </a:p>
          <a:p>
            <a:pPr lvl="1"/>
            <a:r>
              <a:rPr lang="fr-FR" dirty="0"/>
              <a:t> intertitre texte niveau 2</a:t>
            </a:r>
          </a:p>
          <a:p>
            <a:pPr lvl="2"/>
            <a:r>
              <a:rPr lang="fr-FR" dirty="0"/>
              <a:t>Liste texte niveau 3</a:t>
            </a:r>
          </a:p>
          <a:p>
            <a:pPr lvl="3"/>
            <a:r>
              <a:rPr lang="fr-FR" dirty="0"/>
              <a:t>Liste niveau 4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EAB65-D0AC-4D15-8C18-8E623FF17B47}" type="datetimeFigureOut">
              <a:rPr lang="fr-FR" smtClean="0"/>
              <a:t>05/12/2022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8111B-6A91-489F-A7AC-E32B0E90F62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473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1" r:id="rId2"/>
    <p:sldLayoutId id="2147483711" r:id="rId3"/>
    <p:sldLayoutId id="2147483740" r:id="rId4"/>
    <p:sldLayoutId id="2147483696" r:id="rId5"/>
    <p:sldLayoutId id="2147483736" r:id="rId6"/>
    <p:sldLayoutId id="2147483687" r:id="rId7"/>
    <p:sldLayoutId id="2147483732" r:id="rId8"/>
    <p:sldLayoutId id="2147483759" r:id="rId9"/>
    <p:sldLayoutId id="2147483734" r:id="rId10"/>
    <p:sldLayoutId id="2147483735" r:id="rId11"/>
  </p:sldLayoutIdLst>
  <p:txStyles>
    <p:titleStyle>
      <a:lvl1pPr algn="l" defTabSz="914341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DM Sans" pitchFamily="2" charset="0"/>
          <a:ea typeface="+mn-ea"/>
          <a:cs typeface="+mn-cs"/>
        </a:defRPr>
      </a:lvl1pPr>
      <a:lvl2pPr marL="685756" indent="-228585" algn="l" defTabSz="914341" rtl="0" eaLnBrk="1" latinLnBrk="0" hangingPunct="1">
        <a:lnSpc>
          <a:spcPct val="90000"/>
        </a:lnSpc>
        <a:spcBef>
          <a:spcPts val="500"/>
        </a:spcBef>
        <a:buFont typeface="DM Sans Medium" pitchFamily="2" charset="0"/>
        <a:buChar char="—"/>
        <a:defRPr sz="2400" b="1" kern="1200" baseline="0">
          <a:solidFill>
            <a:schemeClr val="tx1"/>
          </a:solidFill>
          <a:latin typeface="DM Sans" pitchFamily="2" charset="0"/>
          <a:ea typeface="+mn-ea"/>
          <a:cs typeface="+mn-cs"/>
        </a:defRPr>
      </a:lvl2pPr>
      <a:lvl3pPr marL="1142927" indent="-228585" algn="l" defTabSz="914341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8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 – niveau 1</a:t>
            </a:r>
          </a:p>
          <a:p>
            <a:pPr lvl="1"/>
            <a:r>
              <a:rPr lang="fr-FR" dirty="0"/>
              <a:t> intertitre texte niveau 2</a:t>
            </a:r>
          </a:p>
          <a:p>
            <a:pPr lvl="2"/>
            <a:r>
              <a:rPr lang="fr-FR" dirty="0"/>
              <a:t>Liste texte niveau 3</a:t>
            </a:r>
          </a:p>
          <a:p>
            <a:pPr lvl="3"/>
            <a:r>
              <a:rPr lang="fr-FR" dirty="0"/>
              <a:t>Liste niveau 4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EAB65-D0AC-4D15-8C18-8E623FF17B47}" type="datetimeFigureOut">
              <a:rPr lang="fr-FR" smtClean="0"/>
              <a:t>05/12/2022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8111B-6A91-489F-A7AC-E32B0E90F62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45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0" r:id="rId3"/>
    <p:sldLayoutId id="2147483752" r:id="rId4"/>
    <p:sldLayoutId id="2147483757" r:id="rId5"/>
    <p:sldLayoutId id="2147483758" r:id="rId6"/>
    <p:sldLayoutId id="2147483754" r:id="rId7"/>
    <p:sldLayoutId id="2147483756" r:id="rId8"/>
  </p:sldLayoutIdLst>
  <p:txStyles>
    <p:titleStyle>
      <a:lvl1pPr algn="l" defTabSz="914341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DM Sans" pitchFamily="2" charset="0"/>
          <a:ea typeface="+mn-ea"/>
          <a:cs typeface="+mn-cs"/>
        </a:defRPr>
      </a:lvl1pPr>
      <a:lvl2pPr marL="685756" indent="-228585" algn="l" defTabSz="914341" rtl="0" eaLnBrk="1" latinLnBrk="0" hangingPunct="1">
        <a:lnSpc>
          <a:spcPct val="90000"/>
        </a:lnSpc>
        <a:spcBef>
          <a:spcPts val="500"/>
        </a:spcBef>
        <a:buFont typeface="DM Sans Medium" pitchFamily="2" charset="0"/>
        <a:buChar char="—"/>
        <a:defRPr sz="2400" b="1" kern="1200" baseline="0">
          <a:solidFill>
            <a:schemeClr val="tx1"/>
          </a:solidFill>
          <a:latin typeface="DM Sans" pitchFamily="2" charset="0"/>
          <a:ea typeface="+mn-ea"/>
          <a:cs typeface="+mn-cs"/>
        </a:defRPr>
      </a:lvl2pPr>
      <a:lvl3pPr marL="1142927" indent="-228585" algn="l" defTabSz="914341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8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387850" y="169714"/>
            <a:ext cx="6057900" cy="535531"/>
          </a:xfrm>
        </p:spPr>
        <p:txBody>
          <a:bodyPr/>
          <a:lstStyle/>
          <a:p>
            <a:r>
              <a:rPr lang="fr-FR" dirty="0"/>
              <a:t>B</a:t>
            </a:r>
            <a:r>
              <a:rPr lang="fr-FR" dirty="0" smtClean="0"/>
              <a:t>ienvenue </a:t>
            </a:r>
            <a:r>
              <a:rPr lang="fr-FR" dirty="0"/>
              <a:t>!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Degemer mat !</a:t>
            </a:r>
          </a:p>
        </p:txBody>
      </p:sp>
    </p:spTree>
    <p:extLst>
      <p:ext uri="{BB962C8B-B14F-4D97-AF65-F5344CB8AC3E}">
        <p14:creationId xmlns:p14="http://schemas.microsoft.com/office/powerpoint/2010/main" val="20374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Conseil Municipal • 5 décembre 2022 •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5688" y="183530"/>
            <a:ext cx="10355826" cy="661308"/>
          </a:xfrm>
          <a:noFill/>
        </p:spPr>
        <p:txBody>
          <a:bodyPr>
            <a:normAutofit fontScale="90000"/>
          </a:bodyPr>
          <a:lstStyle/>
          <a:p>
            <a:pPr lvl="0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altLang="fr-FR" sz="2700" dirty="0">
                <a:ea typeface="+mn-ea"/>
                <a:cs typeface="+mn-cs"/>
              </a:rPr>
              <a:t>Charte des Engagements Réciproques Ville et Associations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716A64-B01C-DD17-713A-BCCDBB4DB3D3}"/>
              </a:ext>
            </a:extLst>
          </p:cNvPr>
          <p:cNvSpPr txBox="1"/>
          <p:nvPr/>
        </p:nvSpPr>
        <p:spPr>
          <a:xfrm>
            <a:off x="4724400" y="366445"/>
            <a:ext cx="27432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2600" b="1" dirty="0">
              <a:latin typeface="DM Sans"/>
            </a:endParaRPr>
          </a:p>
        </p:txBody>
      </p:sp>
      <p:sp>
        <p:nvSpPr>
          <p:cNvPr id="6" name="Zone de texte 38"/>
          <p:cNvSpPr txBox="1">
            <a:spLocks noChangeArrowheads="1"/>
          </p:cNvSpPr>
          <p:nvPr/>
        </p:nvSpPr>
        <p:spPr bwMode="auto">
          <a:xfrm>
            <a:off x="441789" y="939800"/>
            <a:ext cx="7696371" cy="28508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Renforcer le pouvoir d’agir comme condition à une gouvernance renouvelée et à une démocratie locale </a:t>
            </a:r>
            <a:r>
              <a:rPr lang="fr-FR" altLang="fr-FR" sz="24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riche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b="1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Engagements </a:t>
            </a:r>
            <a:r>
              <a:rPr lang="fr-FR" altLang="fr-FR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communs</a:t>
            </a:r>
            <a:r>
              <a:rPr lang="fr-FR" altLang="fr-FR" sz="2400" dirty="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altLang="fr-FR" sz="24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lang="fr-FR" altLang="fr-FR" sz="2000" b="1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Ville et les associations s'engagent </a:t>
            </a:r>
            <a:r>
              <a:rPr lang="fr-FR" altLang="fr-FR" sz="2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à </a:t>
            </a:r>
            <a:r>
              <a:rPr lang="fr-FR" altLang="fr-FR" sz="2000" b="1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fr-FR" altLang="fr-FR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altLang="fr-FR" sz="2000" dirty="0">
              <a:solidFill>
                <a:prstClr val="black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fr-FR" altLang="fr-FR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altLang="fr-FR" sz="2000" dirty="0" smtClean="0"/>
              <a:t>Reconnaitre </a:t>
            </a:r>
            <a:r>
              <a:rPr lang="fr-FR" altLang="fr-FR" sz="2000" dirty="0"/>
              <a:t>une égalité de droits entre toutes les associations, quelles qu'elles soient, sans distinction et sous réserve du respect des valeurs républicaines, du principe de laïcité</a:t>
            </a:r>
            <a:r>
              <a:rPr lang="fr-FR" altLang="fr-FR" sz="2000" b="1" dirty="0"/>
              <a:t> </a:t>
            </a:r>
            <a:r>
              <a:rPr lang="fr-FR" altLang="fr-FR" sz="2000" dirty="0" smtClean="0"/>
              <a:t>et </a:t>
            </a:r>
            <a:r>
              <a:rPr lang="fr-FR" altLang="fr-FR" sz="2000" dirty="0"/>
              <a:t>d'un fonctionnement démocratique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Imag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0" y="942072"/>
            <a:ext cx="2626822" cy="50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510998"/>
              </p:ext>
            </p:extLst>
          </p:nvPr>
        </p:nvGraphicFramePr>
        <p:xfrm>
          <a:off x="6847839" y="1553762"/>
          <a:ext cx="5230554" cy="4639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Acrobat Document" r:id="rId3" imgW="21602700" imgH="21602700" progId="AcroExch.Document.DC">
                  <p:embed/>
                </p:oleObj>
              </mc:Choice>
              <mc:Fallback>
                <p:oleObj name="Acrobat Document" r:id="rId3" imgW="21602700" imgH="21602700" progId="AcroExch.Document.DC">
                  <p:embed/>
                  <p:pic>
                    <p:nvPicPr>
                      <p:cNvPr id="7" name="Obje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7839" y="1553762"/>
                        <a:ext cx="5230554" cy="4639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3838" y="827005"/>
            <a:ext cx="8128002" cy="2264412"/>
          </a:xfrm>
        </p:spPr>
        <p:txBody>
          <a:bodyPr/>
          <a:lstStyle/>
          <a:p>
            <a:r>
              <a:rPr lang="fr-FR" dirty="0" smtClean="0"/>
              <a:t>L’actualisation des chartes </a:t>
            </a:r>
            <a:r>
              <a:rPr lang="fr-FR" dirty="0"/>
              <a:t>territoriales de la cohésion sociale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Conseil Municipal • 5 décembre 2022 •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0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Conseil Municipal • 5 décembre 2022 •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8249" y="55399"/>
            <a:ext cx="10361577" cy="661308"/>
          </a:xfrm>
        </p:spPr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chartes territoriales de la cohésion sociale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7933" y="1024278"/>
            <a:ext cx="10884373" cy="40770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0">
              <a:defRPr/>
            </a:pPr>
            <a:r>
              <a:rPr lang="fr-FR" altLang="zh-CN" sz="2000" b="1" dirty="0" smtClean="0">
                <a:ea typeface="DejaVu Serif" panose="02060603050605020204" pitchFamily="18" charset="0"/>
                <a:cs typeface="DejaVu Serif" panose="02060603050605020204" pitchFamily="18" charset="0"/>
                <a:sym typeface="News Gothic MT" charset="0"/>
              </a:rPr>
              <a:t>12 chartes</a:t>
            </a:r>
            <a:r>
              <a:rPr lang="fr-FR" altLang="zh-CN" b="1" dirty="0" smtClean="0">
                <a:ea typeface="DejaVu Serif" panose="02060603050605020204" pitchFamily="18" charset="0"/>
                <a:cs typeface="DejaVu Serif" panose="02060603050605020204" pitchFamily="18" charset="0"/>
                <a:sym typeface="News Gothic MT" charset="0"/>
              </a:rPr>
              <a:t>, </a:t>
            </a:r>
            <a:r>
              <a:rPr lang="fr-FR" altLang="zh-CN" dirty="0" smtClean="0">
                <a:ea typeface="DejaVu Serif" panose="02060603050605020204" pitchFamily="18" charset="0"/>
                <a:cs typeface="DejaVu Serif" panose="02060603050605020204" pitchFamily="18" charset="0"/>
                <a:sym typeface="News Gothic MT" charset="0"/>
              </a:rPr>
              <a:t>à l’œuvre dans les quartiers rennais depuis 2017</a:t>
            </a:r>
            <a:r>
              <a:rPr lang="fr-FR" altLang="zh-CN" sz="2400" dirty="0" smtClean="0">
                <a:ea typeface="DejaVu Serif" panose="02060603050605020204" pitchFamily="18" charset="0"/>
                <a:cs typeface="DejaVu Serif" panose="02060603050605020204" pitchFamily="18" charset="0"/>
                <a:sym typeface="News Gothic MT" charset="0"/>
              </a:rPr>
              <a:t>, </a:t>
            </a:r>
            <a:r>
              <a:rPr lang="fr-FR" altLang="zh-CN" sz="2000" b="1" dirty="0" smtClean="0">
                <a:ea typeface="DejaVu Serif" panose="02060603050605020204" pitchFamily="18" charset="0"/>
                <a:cs typeface="DejaVu Serif" panose="02060603050605020204" pitchFamily="18" charset="0"/>
                <a:sym typeface="News Gothic MT" charset="0"/>
              </a:rPr>
              <a:t>actualisées en 2022 </a:t>
            </a:r>
            <a:r>
              <a:rPr lang="fr-FR" altLang="zh-CN" sz="2400" dirty="0" smtClean="0">
                <a:ea typeface="DejaVu Serif" panose="02060603050605020204" pitchFamily="18" charset="0"/>
                <a:cs typeface="DejaVu Serif" panose="02060603050605020204" pitchFamily="18" charset="0"/>
                <a:sym typeface="News Gothic MT" charset="0"/>
              </a:rPr>
              <a:t>:</a:t>
            </a:r>
          </a:p>
          <a:p>
            <a:pPr marL="342900" lvl="0" indent="-342900" algn="just" defTabSz="91434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400" b="1" dirty="0" smtClean="0"/>
              <a:t>12 </a:t>
            </a:r>
            <a:r>
              <a:rPr lang="fr-FR" sz="2400" b="1" dirty="0"/>
              <a:t>enjeux de politiques </a:t>
            </a:r>
            <a:r>
              <a:rPr lang="fr-FR" sz="2400" b="1" dirty="0" smtClean="0"/>
              <a:t>publiques, déclinés en actions </a:t>
            </a:r>
            <a:r>
              <a:rPr lang="fr-FR" sz="2400" b="1" dirty="0"/>
              <a:t>construites par les acteurs des </a:t>
            </a:r>
            <a:r>
              <a:rPr lang="fr-FR" sz="2400" b="1" dirty="0" smtClean="0"/>
              <a:t>quartiers</a:t>
            </a:r>
            <a:r>
              <a:rPr lang="fr-FR" sz="2400" b="1" dirty="0"/>
              <a:t>,</a:t>
            </a:r>
            <a:endParaRPr lang="fr-FR" b="1" dirty="0"/>
          </a:p>
          <a:p>
            <a:pPr defTabSz="914400">
              <a:defRPr/>
            </a:pPr>
            <a:endParaRPr lang="fr-FR" altLang="zh-CN" dirty="0" smtClean="0">
              <a:ea typeface="DejaVu Serif" panose="02060603050605020204" pitchFamily="18" charset="0"/>
              <a:cs typeface="DejaVu Serif" panose="02060603050605020204" pitchFamily="18" charset="0"/>
              <a:sym typeface="News Gothic MT" charset="0"/>
            </a:endParaRPr>
          </a:p>
          <a:p>
            <a:pPr lvl="0" algn="just" defTabSz="914341">
              <a:lnSpc>
                <a:spcPct val="90000"/>
              </a:lnSpc>
              <a:spcBef>
                <a:spcPts val="1000"/>
              </a:spcBef>
            </a:pPr>
            <a:endParaRPr lang="fr-FR" b="1" dirty="0" smtClean="0">
              <a:ea typeface="DejaVu Serif" panose="02060603050605020204" pitchFamily="18" charset="0"/>
              <a:cs typeface="DejaVu Serif" panose="02060603050605020204" pitchFamily="18" charset="0"/>
              <a:sym typeface="News Gothic MT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endParaRPr lang="fr-FR" b="1" dirty="0" smtClean="0">
              <a:ea typeface="DejaVu Serif" panose="02060603050605020204" pitchFamily="18" charset="0"/>
              <a:cs typeface="DejaVu Serif" panose="02060603050605020204" pitchFamily="18" charset="0"/>
              <a:sym typeface="News Gothic MT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endParaRPr lang="fr-FR" b="1" dirty="0" smtClean="0">
              <a:ea typeface="DejaVu Serif" panose="02060603050605020204" pitchFamily="18" charset="0"/>
              <a:cs typeface="DejaVu Serif" panose="02060603050605020204" pitchFamily="18" charset="0"/>
              <a:sym typeface="News Gothic MT" charset="0"/>
            </a:endParaRPr>
          </a:p>
          <a:p>
            <a:pPr marL="342900" lvl="0" indent="-342900" defTabSz="91434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1400" b="1" dirty="0">
              <a:solidFill>
                <a:prstClr val="black"/>
              </a:solidFill>
            </a:endParaRPr>
          </a:p>
          <a:p>
            <a:pPr lvl="0" defTabSz="914341">
              <a:lnSpc>
                <a:spcPct val="90000"/>
              </a:lnSpc>
              <a:spcBef>
                <a:spcPts val="1000"/>
              </a:spcBef>
            </a:pPr>
            <a:endParaRPr lang="fr-FR" sz="2400" b="1" dirty="0">
              <a:solidFill>
                <a:prstClr val="black"/>
              </a:solidFill>
            </a:endParaRPr>
          </a:p>
          <a:p>
            <a:pPr defTabSz="914400">
              <a:defRPr/>
            </a:pPr>
            <a:endParaRPr lang="fr-FR" altLang="zh-CN" sz="2400" b="1" i="1" dirty="0"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algn="ctr" defTabSz="914400">
              <a:defRPr/>
            </a:pPr>
            <a:endParaRPr lang="fr-FR" altLang="zh-CN" sz="3000" b="1" dirty="0">
              <a:solidFill>
                <a:srgbClr val="AD0A4E"/>
              </a:solidFill>
              <a:latin typeface="Arial"/>
              <a:ea typeface="DejaVu Serif" panose="02060603050605020204" pitchFamily="18" charset="0"/>
              <a:cs typeface="DejaVu Serif" panose="02060603050605020204" pitchFamily="18" charset="0"/>
              <a:sym typeface="News Gothic MT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298" y="2292101"/>
            <a:ext cx="2099257" cy="13417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784" y="3528750"/>
            <a:ext cx="2437611" cy="15241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24" y="4876634"/>
            <a:ext cx="2455100" cy="135108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555" y="2302852"/>
            <a:ext cx="2467501" cy="165753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3084" y="2318941"/>
            <a:ext cx="1984699" cy="131489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t="4918"/>
          <a:stretch/>
        </p:blipFill>
        <p:spPr>
          <a:xfrm>
            <a:off x="7870323" y="2308151"/>
            <a:ext cx="2092494" cy="137282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4966" y="4965557"/>
            <a:ext cx="2359839" cy="124996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9"/>
          <a:srcRect b="16821"/>
          <a:stretch/>
        </p:blipFill>
        <p:spPr>
          <a:xfrm>
            <a:off x="7162177" y="4920606"/>
            <a:ext cx="2392789" cy="130710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549905" y="3873731"/>
            <a:ext cx="1565261" cy="646331"/>
          </a:xfrm>
          <a:prstGeom prst="rect">
            <a:avLst/>
          </a:prstGeom>
          <a:solidFill>
            <a:srgbClr val="FBE5D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			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323" y="2292102"/>
            <a:ext cx="2859975" cy="26750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1"/>
          <a:srcRect r="13655"/>
          <a:stretch/>
        </p:blipFill>
        <p:spPr>
          <a:xfrm>
            <a:off x="2853787" y="4716291"/>
            <a:ext cx="2307174" cy="14817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0961" y="4391581"/>
            <a:ext cx="2001216" cy="1820898"/>
          </a:xfrm>
          <a:prstGeom prst="rect">
            <a:avLst/>
          </a:prstGeom>
          <a:solidFill>
            <a:srgbClr val="FBE5DF"/>
          </a:solidFill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47613" y="3679211"/>
            <a:ext cx="2422157" cy="1394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4"/>
          <a:srcRect b="13969"/>
          <a:stretch/>
        </p:blipFill>
        <p:spPr>
          <a:xfrm>
            <a:off x="3230802" y="3563356"/>
            <a:ext cx="2344248" cy="126235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805818" y="4003959"/>
            <a:ext cx="266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hnschrift SemiBold Condensed" panose="020B0502040204020203" pitchFamily="34" charset="0"/>
              </a:rPr>
              <a:t>A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788489" y="4194534"/>
            <a:ext cx="167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Forte" panose="03060902040502070203" pitchFamily="66" charset="0"/>
              </a:rPr>
              <a:t>L</a:t>
            </a:r>
            <a:endParaRPr lang="fr-FR" sz="14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387850" y="206377"/>
            <a:ext cx="3937000" cy="978729"/>
          </a:xfrm>
        </p:spPr>
        <p:txBody>
          <a:bodyPr/>
          <a:lstStyle/>
          <a:p>
            <a:r>
              <a:rPr lang="fr-FR" dirty="0"/>
              <a:t>Merci pour votre écoute </a:t>
            </a:r>
            <a:r>
              <a:rPr lang="fr-FR" dirty="0">
                <a:sym typeface="Wingdings" panose="05000000000000000000" pitchFamily="2" charset="2"/>
              </a:rPr>
              <a:t>☼🏴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3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1114" y="0"/>
            <a:ext cx="8637769" cy="3787906"/>
          </a:xfrm>
        </p:spPr>
        <p:txBody>
          <a:bodyPr/>
          <a:lstStyle/>
          <a:p>
            <a:r>
              <a:rPr lang="fr-FR" dirty="0"/>
              <a:t>Démarches </a:t>
            </a:r>
            <a:r>
              <a:rPr lang="fr-FR" dirty="0" smtClean="0"/>
              <a:t>partenariales et participatives</a:t>
            </a:r>
            <a:br>
              <a:rPr lang="fr-FR" dirty="0" smtClean="0"/>
            </a:br>
            <a:r>
              <a:rPr lang="fr-FR" dirty="0" smtClean="0"/>
              <a:t>Vie associative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200" dirty="0" smtClean="0"/>
              <a:t>Rozenn Andro, Adjointe déléguée à la     Vie associative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29724" y="3887804"/>
            <a:ext cx="8300551" cy="485774"/>
          </a:xfrm>
        </p:spPr>
        <p:txBody>
          <a:bodyPr/>
          <a:lstStyle/>
          <a:p>
            <a:r>
              <a:rPr lang="fr-FR" dirty="0"/>
              <a:t>Conseil Municipal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240000" y="4445839"/>
            <a:ext cx="3490913" cy="429541"/>
          </a:xfrm>
        </p:spPr>
        <p:txBody>
          <a:bodyPr/>
          <a:lstStyle/>
          <a:p>
            <a:r>
              <a:rPr lang="fr-FR" dirty="0"/>
              <a:t>5 décembre 2022 </a:t>
            </a:r>
          </a:p>
        </p:txBody>
      </p:sp>
    </p:spTree>
    <p:extLst>
      <p:ext uri="{BB962C8B-B14F-4D97-AF65-F5344CB8AC3E}">
        <p14:creationId xmlns:p14="http://schemas.microsoft.com/office/powerpoint/2010/main" val="19050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46122" y="6388057"/>
            <a:ext cx="8922364" cy="317138"/>
          </a:xfrm>
        </p:spPr>
        <p:txBody>
          <a:bodyPr/>
          <a:lstStyle/>
          <a:p>
            <a:r>
              <a:rPr lang="fr-FR" dirty="0"/>
              <a:t>Conseil Municipal • 5 décembre 2022</a:t>
            </a:r>
            <a:r>
              <a:rPr lang="fr-FR" dirty="0">
                <a:solidFill>
                  <a:prstClr val="black"/>
                </a:solidFill>
              </a:rPr>
              <a:t> •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de la présentation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 tIns="360000" bIns="360000"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La charte des engagements </a:t>
            </a:r>
            <a:r>
              <a:rPr lang="fr-FR" dirty="0" smtClean="0"/>
              <a:t>réciproques Ville et Associations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latin typeface="DM Sans Medium" pitchFamily="2" charset="0"/>
              </a:rPr>
              <a:t>Les 12 chartes territoriales de la cohésion sociale</a:t>
            </a:r>
          </a:p>
          <a:p>
            <a:pPr marL="0" indent="0">
              <a:buNone/>
            </a:pPr>
            <a:endParaRPr lang="fr-FR" dirty="0">
              <a:latin typeface="DM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194611" y="3321774"/>
            <a:ext cx="6493081" cy="1591048"/>
          </a:xfrm>
          <a:prstGeom prst="roundRect">
            <a:avLst/>
          </a:prstGeom>
          <a:solidFill>
            <a:srgbClr val="FED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42216" y="2039826"/>
            <a:ext cx="6493081" cy="1177199"/>
          </a:xfrm>
          <a:prstGeom prst="roundRect">
            <a:avLst/>
          </a:prstGeom>
          <a:solidFill>
            <a:srgbClr val="FED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89283" y="785862"/>
            <a:ext cx="11178440" cy="544340"/>
          </a:xfrm>
          <a:prstGeom prst="roundRect">
            <a:avLst/>
          </a:prstGeom>
          <a:gradFill flip="none" rotWithShape="1">
            <a:gsLst>
              <a:gs pos="0">
                <a:srgbClr val="89D7EE">
                  <a:tint val="66000"/>
                  <a:satMod val="160000"/>
                </a:srgbClr>
              </a:gs>
              <a:gs pos="50000">
                <a:srgbClr val="89D7EE">
                  <a:tint val="44500"/>
                  <a:satMod val="160000"/>
                </a:srgbClr>
              </a:gs>
              <a:gs pos="100000">
                <a:srgbClr val="89D7E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46122" y="6388057"/>
            <a:ext cx="8922364" cy="317138"/>
          </a:xfrm>
        </p:spPr>
        <p:txBody>
          <a:bodyPr/>
          <a:lstStyle/>
          <a:p>
            <a:pPr lvl="0"/>
            <a:r>
              <a:rPr lang="fr-FR" dirty="0"/>
              <a:t>Conseil Municipal • 5 décembre 2022 •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563129" y="63841"/>
            <a:ext cx="10355826" cy="661308"/>
          </a:xfrm>
        </p:spPr>
        <p:txBody>
          <a:bodyPr>
            <a:normAutofit/>
          </a:bodyPr>
          <a:lstStyle/>
          <a:p>
            <a:r>
              <a:rPr lang="fr-FR" dirty="0"/>
              <a:t>Des démarches participatives </a:t>
            </a:r>
            <a:r>
              <a:rPr lang="fr-FR" dirty="0" smtClean="0"/>
              <a:t>co-construites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21688" y="861326"/>
            <a:ext cx="10779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fr-FR" sz="1600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2021: la Charte </a:t>
            </a:r>
            <a:r>
              <a:rPr lang="fr-FR" sz="1600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rennaise de la démocratie </a:t>
            </a:r>
            <a:r>
              <a:rPr lang="fr-FR" sz="1600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locale </a:t>
            </a:r>
            <a:r>
              <a:rPr lang="fr-FR" sz="16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Fabrique </a:t>
            </a:r>
            <a:r>
              <a:rPr lang="fr-FR" sz="1600" dirty="0" smtClean="0">
                <a:latin typeface="Arial"/>
                <a:ea typeface="DejaVu Sans"/>
                <a:cs typeface="DejaVu Sans"/>
              </a:rPr>
              <a:t>citoyenne - Engagement </a:t>
            </a:r>
            <a:r>
              <a:rPr lang="fr-FR" sz="16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et </a:t>
            </a:r>
            <a:r>
              <a:rPr lang="fr-FR" sz="1600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participation des habitants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79584" y="2132877"/>
            <a:ext cx="6210182" cy="1015919"/>
          </a:xfrm>
          <a:prstGeom prst="rect">
            <a:avLst/>
          </a:prstGeom>
          <a:solidFill>
            <a:srgbClr val="FEDCD2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La Charte </a:t>
            </a:r>
            <a:r>
              <a:rPr lang="fr-FR" sz="2400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des engagements réciproques</a:t>
            </a:r>
            <a:r>
              <a:rPr lang="fr-FR" sz="1801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</a:p>
          <a:p>
            <a:pPr defTabSz="914400">
              <a:defRPr/>
            </a:pPr>
            <a:r>
              <a:rPr lang="fr-FR" sz="1801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Associations-Ville de Rennes</a:t>
            </a:r>
          </a:p>
          <a:p>
            <a:pPr defTabSz="914400">
              <a:defRPr/>
            </a:pPr>
            <a:r>
              <a:rPr lang="fr-FR" sz="180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Dialogue </a:t>
            </a:r>
            <a:r>
              <a:rPr lang="fr-FR" sz="1801" dirty="0" smtClean="0">
                <a:latin typeface="Arial"/>
                <a:ea typeface="DejaVu Sans"/>
                <a:cs typeface="DejaVu Sans"/>
              </a:rPr>
              <a:t>- Valeurs </a:t>
            </a:r>
            <a:r>
              <a:rPr lang="fr-FR" sz="180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partagées - Partenariat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2296" y="3388981"/>
            <a:ext cx="6493081" cy="1662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Les 12 </a:t>
            </a:r>
            <a:r>
              <a:rPr lang="fr-FR" sz="2400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chartes territoriales de la cohésion </a:t>
            </a:r>
            <a:r>
              <a:rPr lang="fr-FR" sz="2400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 sociale</a:t>
            </a:r>
          </a:p>
          <a:p>
            <a:pPr defTabSz="914400">
              <a:defRPr/>
            </a:pPr>
            <a:r>
              <a:rPr lang="fr-FR" sz="180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Feuilles de route concertées et opérationnelles </a:t>
            </a:r>
          </a:p>
          <a:p>
            <a:pPr defTabSz="914400">
              <a:defRPr/>
            </a:pPr>
            <a:r>
              <a:rPr lang="fr-FR" sz="180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sur </a:t>
            </a:r>
            <a:r>
              <a:rPr lang="fr-FR" sz="180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la coopération associative dans les quartiers rennais </a:t>
            </a:r>
          </a:p>
          <a:p>
            <a:pPr defTabSz="914400">
              <a:defRPr/>
            </a:pPr>
            <a:endParaRPr lang="fr-FR" sz="180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cxnSp>
        <p:nvCxnSpPr>
          <p:cNvPr id="139" name="Connecteur droit avec flèche 138"/>
          <p:cNvCxnSpPr/>
          <p:nvPr/>
        </p:nvCxnSpPr>
        <p:spPr>
          <a:xfrm flipH="1">
            <a:off x="1021688" y="2031108"/>
            <a:ext cx="2481" cy="3260802"/>
          </a:xfrm>
          <a:prstGeom prst="straightConnector1">
            <a:avLst/>
          </a:prstGeom>
          <a:noFill/>
          <a:ln w="6350" cap="flat" cmpd="sng" algn="ctr">
            <a:solidFill>
              <a:srgbClr val="AD0A4E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40" name="ZoneTexte 139"/>
          <p:cNvSpPr txBox="1"/>
          <p:nvPr/>
        </p:nvSpPr>
        <p:spPr>
          <a:xfrm rot="16200000">
            <a:off x="-1199659" y="2992351"/>
            <a:ext cx="3622766" cy="9763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fr-FR" sz="1867" b="1" i="1" dirty="0" smtClean="0">
                <a:solidFill>
                  <a:srgbClr val="AD0A4E"/>
                </a:solidFill>
                <a:latin typeface="Arial"/>
                <a:ea typeface="DejaVu Sans"/>
                <a:cs typeface="DejaVu Sans"/>
              </a:rPr>
              <a:t>Les États </a:t>
            </a:r>
            <a:r>
              <a:rPr lang="fr-FR" sz="1867" b="1" i="1" dirty="0">
                <a:solidFill>
                  <a:srgbClr val="AD0A4E"/>
                </a:solidFill>
                <a:latin typeface="Arial"/>
                <a:ea typeface="DejaVu Sans"/>
                <a:cs typeface="DejaVu Sans"/>
              </a:rPr>
              <a:t>Généraux </a:t>
            </a:r>
          </a:p>
          <a:p>
            <a:pPr algn="ctr" defTabSz="914354">
              <a:defRPr/>
            </a:pPr>
            <a:r>
              <a:rPr lang="fr-FR" sz="1867" b="1" i="1" dirty="0">
                <a:solidFill>
                  <a:srgbClr val="AD0A4E"/>
                </a:solidFill>
                <a:latin typeface="Arial"/>
                <a:ea typeface="DejaVu Sans"/>
                <a:cs typeface="DejaVu Sans"/>
              </a:rPr>
              <a:t>de la Vie </a:t>
            </a:r>
            <a:r>
              <a:rPr lang="fr-FR" sz="1867" b="1" i="1" dirty="0" smtClean="0">
                <a:solidFill>
                  <a:srgbClr val="AD0A4E"/>
                </a:solidFill>
                <a:latin typeface="Arial"/>
                <a:ea typeface="DejaVu Sans"/>
                <a:cs typeface="DejaVu Sans"/>
              </a:rPr>
              <a:t>Associative</a:t>
            </a:r>
            <a:endParaRPr lang="fr-FR" sz="1867" b="1" i="1" dirty="0">
              <a:solidFill>
                <a:srgbClr val="AD0A4E"/>
              </a:solidFill>
              <a:latin typeface="Arial"/>
              <a:ea typeface="DejaVu Sans"/>
              <a:cs typeface="DejaVu Sans"/>
            </a:endParaRPr>
          </a:p>
          <a:p>
            <a:pPr algn="ctr" defTabSz="914354">
              <a:defRPr/>
            </a:pPr>
            <a:r>
              <a:rPr lang="fr-FR" sz="1867" b="1" i="1" dirty="0" smtClean="0">
                <a:solidFill>
                  <a:srgbClr val="AD0A4E"/>
                </a:solidFill>
                <a:latin typeface="Arial"/>
                <a:ea typeface="DejaVu Sans"/>
                <a:cs typeface="DejaVu Sans"/>
              </a:rPr>
              <a:t>2022</a:t>
            </a:r>
            <a:endParaRPr lang="fr-FR" sz="1867" b="1" i="1" dirty="0">
              <a:solidFill>
                <a:srgbClr val="AD0A4E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334568" y="1367557"/>
            <a:ext cx="3943935" cy="645693"/>
          </a:xfrm>
          <a:prstGeom prst="roundRect">
            <a:avLst/>
          </a:prstGeom>
          <a:solidFill>
            <a:srgbClr val="FED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Vie associative</a:t>
            </a:r>
            <a:endParaRPr lang="fr-FR" sz="2400" b="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142217" y="5406126"/>
            <a:ext cx="10725506" cy="709031"/>
          </a:xfrm>
          <a:prstGeom prst="roundRect">
            <a:avLst/>
          </a:prstGeom>
          <a:solidFill>
            <a:srgbClr val="FED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fr-FR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La </a:t>
            </a:r>
            <a:r>
              <a:rPr lang="fr-FR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Convention </a:t>
            </a:r>
            <a:r>
              <a:rPr lang="fr-FR" b="1" dirty="0">
                <a:solidFill>
                  <a:schemeClr val="tx1"/>
                </a:solidFill>
                <a:latin typeface="Arial"/>
                <a:ea typeface="DejaVu Sans"/>
                <a:cs typeface="DejaVu Sans"/>
              </a:rPr>
              <a:t>t</a:t>
            </a:r>
            <a:r>
              <a:rPr lang="fr-FR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erritoriale </a:t>
            </a:r>
            <a:r>
              <a:rPr lang="fr-FR" b="1" dirty="0">
                <a:solidFill>
                  <a:schemeClr val="tx1"/>
                </a:solidFill>
                <a:latin typeface="Arial"/>
                <a:ea typeface="DejaVu Sans"/>
                <a:cs typeface="DejaVu Sans"/>
              </a:rPr>
              <a:t>g</a:t>
            </a:r>
            <a:r>
              <a:rPr lang="fr-FR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lobale </a:t>
            </a:r>
            <a:r>
              <a:rPr lang="fr-FR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Ville de </a:t>
            </a:r>
            <a:r>
              <a:rPr lang="fr-FR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Rennes/CAF </a:t>
            </a:r>
            <a:r>
              <a:rPr lang="fr-FR" b="1" dirty="0" smtClean="0">
                <a:solidFill>
                  <a:schemeClr val="tx1"/>
                </a:solidFill>
                <a:latin typeface="Arial"/>
                <a:ea typeface="DejaVu Sans"/>
                <a:cs typeface="DejaVu Sans"/>
              </a:rPr>
              <a:t>(CTG)</a:t>
            </a:r>
            <a:endParaRPr lang="fr-FR" b="1" dirty="0">
              <a:solidFill>
                <a:schemeClr val="tx1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7772665" y="1603102"/>
            <a:ext cx="3943935" cy="3297519"/>
          </a:xfrm>
          <a:prstGeom prst="roundRect">
            <a:avLst/>
          </a:prstGeom>
          <a:solidFill>
            <a:srgbClr val="FED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fr-FR" sz="2400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le Projet Éducatif </a:t>
            </a:r>
            <a:r>
              <a:rPr lang="fr-FR" sz="2400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Local</a:t>
            </a:r>
          </a:p>
          <a:p>
            <a:pPr lvl="0" algn="ctr" defTabSz="914400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(Conseil Municipal 23/01/2023)</a:t>
            </a:r>
            <a:endParaRPr lang="fr-FR" sz="2000" b="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0" name="Double flèche verticale 9"/>
          <p:cNvSpPr/>
          <p:nvPr/>
        </p:nvSpPr>
        <p:spPr>
          <a:xfrm rot="19875148">
            <a:off x="6437520" y="4765161"/>
            <a:ext cx="347890" cy="750414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Double flèche verticale 23"/>
          <p:cNvSpPr/>
          <p:nvPr/>
        </p:nvSpPr>
        <p:spPr>
          <a:xfrm rot="1238967">
            <a:off x="8993246" y="4780545"/>
            <a:ext cx="377214" cy="745658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47465">
            <a:off x="7539802" y="3650025"/>
            <a:ext cx="414944" cy="49881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90122">
            <a:off x="5547198" y="3070833"/>
            <a:ext cx="329445" cy="3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9451" y="1190602"/>
            <a:ext cx="8128001" cy="2264412"/>
          </a:xfrm>
        </p:spPr>
        <p:txBody>
          <a:bodyPr/>
          <a:lstStyle/>
          <a:p>
            <a:r>
              <a:rPr lang="fr-FR" dirty="0"/>
              <a:t>La Charte des Engagements Réciproques </a:t>
            </a:r>
            <a:br>
              <a:rPr lang="fr-FR" dirty="0"/>
            </a:br>
            <a:r>
              <a:rPr lang="fr-FR" dirty="0"/>
              <a:t>Ville et Associations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Conseil Municipal • 5 décembre 2022 •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100582" y="3521444"/>
            <a:ext cx="451117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41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  <a:latin typeface="DM Sans" pitchFamily="2" charset="0"/>
              </a:rPr>
              <a:t>Démarche d’actualisation </a:t>
            </a:r>
          </a:p>
        </p:txBody>
      </p:sp>
    </p:spTree>
    <p:extLst>
      <p:ext uri="{BB962C8B-B14F-4D97-AF65-F5344CB8AC3E}">
        <p14:creationId xmlns:p14="http://schemas.microsoft.com/office/powerpoint/2010/main" val="1017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Conseil Municipal • 5 décembre 2022 •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1" y="89646"/>
            <a:ext cx="10355826" cy="661308"/>
          </a:xfrm>
          <a:noFill/>
        </p:spPr>
        <p:txBody>
          <a:bodyPr>
            <a:normAutofit/>
          </a:bodyPr>
          <a:lstStyle/>
          <a:p>
            <a:r>
              <a:rPr lang="fr-FR" sz="2500" dirty="0"/>
              <a:t>Charte des Engagements Réciproques Ville et Associations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716A64-B01C-DD17-713A-BCCDBB4DB3D3}"/>
              </a:ext>
            </a:extLst>
          </p:cNvPr>
          <p:cNvSpPr txBox="1"/>
          <p:nvPr/>
        </p:nvSpPr>
        <p:spPr>
          <a:xfrm>
            <a:off x="4724400" y="366445"/>
            <a:ext cx="27432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2600" b="1" dirty="0">
              <a:latin typeface="DM San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0DB108E-70B3-26D0-D090-E1B96F0BC0DD}"/>
              </a:ext>
            </a:extLst>
          </p:cNvPr>
          <p:cNvSpPr txBox="1"/>
          <p:nvPr/>
        </p:nvSpPr>
        <p:spPr>
          <a:xfrm>
            <a:off x="494624" y="858888"/>
            <a:ext cx="11073828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u="sng" dirty="0" smtClean="0">
                <a:latin typeface="DM Sans"/>
              </a:rPr>
              <a:t>Actualisation </a:t>
            </a:r>
            <a:r>
              <a:rPr lang="fr-FR" sz="2400" b="1" u="sng" dirty="0">
                <a:latin typeface="DM Sans"/>
              </a:rPr>
              <a:t>de la </a:t>
            </a:r>
            <a:r>
              <a:rPr lang="fr-FR" sz="2400" b="1" u="sng" dirty="0" smtClean="0">
                <a:latin typeface="DM Sans"/>
              </a:rPr>
              <a:t>charte pour</a:t>
            </a:r>
            <a:r>
              <a:rPr lang="fr-FR" sz="2400" b="1" dirty="0" smtClean="0">
                <a:latin typeface="DM Sans"/>
              </a:rPr>
              <a:t> </a:t>
            </a:r>
            <a:r>
              <a:rPr lang="fr-FR" sz="2400" b="1" dirty="0">
                <a:latin typeface="DM Sans"/>
              </a:rPr>
              <a:t>: </a:t>
            </a:r>
          </a:p>
          <a:p>
            <a:endParaRPr lang="fr-FR" dirty="0">
              <a:latin typeface="DM Sans"/>
            </a:endParaRPr>
          </a:p>
          <a:p>
            <a:pPr algn="just">
              <a:buChar char="•"/>
            </a:pPr>
            <a:r>
              <a:rPr lang="fr-FR" sz="2400" dirty="0" smtClean="0">
                <a:latin typeface="DM Sans"/>
              </a:rPr>
              <a:t> Réaffirmer </a:t>
            </a:r>
            <a:r>
              <a:rPr lang="fr-FR" sz="2400" dirty="0">
                <a:latin typeface="DM Sans"/>
              </a:rPr>
              <a:t>l’importance d’un </a:t>
            </a:r>
            <a:r>
              <a:rPr lang="fr-FR" sz="2400" b="1" dirty="0">
                <a:latin typeface="DM Sans"/>
              </a:rPr>
              <a:t>dialogue</a:t>
            </a:r>
            <a:r>
              <a:rPr lang="fr-FR" sz="2400" dirty="0">
                <a:latin typeface="DM Sans"/>
              </a:rPr>
              <a:t> fondé sur la </a:t>
            </a:r>
            <a:r>
              <a:rPr lang="fr-FR" sz="2400" b="1" dirty="0">
                <a:latin typeface="DM Sans"/>
              </a:rPr>
              <a:t>confiance </a:t>
            </a:r>
            <a:r>
              <a:rPr lang="fr-FR" sz="2400" dirty="0">
                <a:latin typeface="DM Sans"/>
              </a:rPr>
              <a:t>entre la </a:t>
            </a:r>
            <a:r>
              <a:rPr lang="fr-FR" sz="2400" dirty="0" smtClean="0">
                <a:latin typeface="DM Sans"/>
              </a:rPr>
              <a:t>Ville </a:t>
            </a:r>
            <a:r>
              <a:rPr lang="fr-FR" sz="2400" dirty="0">
                <a:latin typeface="DM Sans"/>
              </a:rPr>
              <a:t>de Rennes et les associations</a:t>
            </a:r>
          </a:p>
          <a:p>
            <a:pPr algn="just"/>
            <a:endParaRPr lang="fr-FR" dirty="0">
              <a:latin typeface="DM Sans"/>
            </a:endParaRPr>
          </a:p>
          <a:p>
            <a:pPr algn="just">
              <a:buChar char="•"/>
            </a:pPr>
            <a:r>
              <a:rPr lang="fr-FR" sz="2400" dirty="0" smtClean="0">
                <a:latin typeface="DM Sans"/>
              </a:rPr>
              <a:t> Réaffirmer </a:t>
            </a:r>
            <a:r>
              <a:rPr lang="fr-FR" sz="2400" dirty="0">
                <a:latin typeface="DM Sans"/>
              </a:rPr>
              <a:t>les valeurs portées par la Charte actuelle, constitutives de ce </a:t>
            </a:r>
            <a:r>
              <a:rPr lang="fr-FR" sz="2400" b="1" dirty="0">
                <a:latin typeface="DM Sans"/>
              </a:rPr>
              <a:t>dialogue</a:t>
            </a:r>
            <a:r>
              <a:rPr lang="fr-FR" sz="2400" dirty="0">
                <a:latin typeface="DM Sans"/>
              </a:rPr>
              <a:t>, en mettant en exergue les enjeux contemporains de la </a:t>
            </a:r>
            <a:r>
              <a:rPr lang="fr-FR" sz="2400" b="1" dirty="0">
                <a:latin typeface="DM Sans"/>
              </a:rPr>
              <a:t>transformation sociale, de la transition écologique et de la rénovation démocratique.</a:t>
            </a:r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83E80CE5-5E03-E67F-9C56-A4A973313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27" y="4395342"/>
            <a:ext cx="10414570" cy="113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Conseil Municipal • 5 décembre 2022 •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1" y="89646"/>
            <a:ext cx="10355826" cy="661308"/>
          </a:xfrm>
          <a:noFill/>
        </p:spPr>
        <p:txBody>
          <a:bodyPr>
            <a:normAutofit/>
          </a:bodyPr>
          <a:lstStyle/>
          <a:p>
            <a:r>
              <a:rPr lang="fr-FR" sz="2500" dirty="0"/>
              <a:t>Charte des Engagements Réciproques Ville et Associations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716A64-B01C-DD17-713A-BCCDBB4DB3D3}"/>
              </a:ext>
            </a:extLst>
          </p:cNvPr>
          <p:cNvSpPr txBox="1"/>
          <p:nvPr/>
        </p:nvSpPr>
        <p:spPr>
          <a:xfrm>
            <a:off x="4724400" y="366445"/>
            <a:ext cx="27432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2600" b="1" dirty="0">
              <a:latin typeface="DM San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0DB108E-70B3-26D0-D090-E1B96F0BC0DD}"/>
              </a:ext>
            </a:extLst>
          </p:cNvPr>
          <p:cNvSpPr txBox="1"/>
          <p:nvPr/>
        </p:nvSpPr>
        <p:spPr>
          <a:xfrm>
            <a:off x="618069" y="1520975"/>
            <a:ext cx="1107382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DM Sans"/>
              </a:rPr>
              <a:t>Une démarche co-portée avec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 smtClean="0">
              <a:latin typeface="DM Sans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DM Sans"/>
              </a:rPr>
              <a:t>le Mouvement Associatif Rennais (MAR),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DM Sans"/>
              </a:rPr>
              <a:t>le Réseau National des Maisons des Associations (RNMA), 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DM Sans"/>
              </a:rPr>
              <a:t>l’association Bug, 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DM Sans"/>
              </a:rPr>
              <a:t>165 structures associatives sur des temps d’ateliers.</a:t>
            </a:r>
            <a:r>
              <a:rPr lang="fr-FR" sz="2400" b="1" dirty="0" smtClean="0">
                <a:latin typeface="DM Sans"/>
              </a:rPr>
              <a:t> </a:t>
            </a:r>
          </a:p>
          <a:p>
            <a:pPr marL="342900" indent="-342900">
              <a:buFontTx/>
              <a:buChar char="-"/>
            </a:pPr>
            <a:endParaRPr lang="fr-FR" sz="2400" b="1" dirty="0">
              <a:solidFill>
                <a:srgbClr val="FF0000"/>
              </a:solidFill>
              <a:latin typeface="DM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DM Sans"/>
              </a:rPr>
              <a:t>Implication des politiques publiques sectorielles (jeunesse, éducation, sport, culture, etc.) engagées dans un dialogue avec les associations du territoire.</a:t>
            </a:r>
          </a:p>
          <a:p>
            <a:endParaRPr lang="fr-FR" sz="2400" b="1" dirty="0">
              <a:latin typeface="DM Sans"/>
            </a:endParaRPr>
          </a:p>
          <a:p>
            <a:endParaRPr lang="fr-FR" sz="2400" b="1" dirty="0" smtClean="0"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9558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Conseil Municipal • 5 décembre 2022 •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1" y="151940"/>
            <a:ext cx="10355826" cy="661308"/>
          </a:xfrm>
          <a:noFill/>
        </p:spPr>
        <p:txBody>
          <a:bodyPr>
            <a:normAutofit/>
          </a:bodyPr>
          <a:lstStyle/>
          <a:p>
            <a:r>
              <a:rPr lang="fr-FR" sz="2500" dirty="0"/>
              <a:t>Charte des Engagements Réciproques Ville et Associations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716A64-B01C-DD17-713A-BCCDBB4DB3D3}"/>
              </a:ext>
            </a:extLst>
          </p:cNvPr>
          <p:cNvSpPr txBox="1"/>
          <p:nvPr/>
        </p:nvSpPr>
        <p:spPr>
          <a:xfrm>
            <a:off x="4724400" y="366445"/>
            <a:ext cx="27432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2600" b="1" dirty="0">
              <a:latin typeface="DM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665" y="942222"/>
            <a:ext cx="11490162" cy="5232547"/>
          </a:xfrm>
          <a:prstGeom prst="rect">
            <a:avLst/>
          </a:prstGeom>
          <a:solidFill>
            <a:srgbClr val="FEDCD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77">
              <a:defRPr/>
            </a:pPr>
            <a:r>
              <a:rPr lang="fr-FR" sz="2400" b="1" dirty="0">
                <a:solidFill>
                  <a:srgbClr val="000000"/>
                </a:solidFill>
                <a:ea typeface="DejaVu Sans"/>
                <a:cs typeface="DejaVu Sans"/>
              </a:rPr>
              <a:t>7 enjeux communs -  106 engagements </a:t>
            </a:r>
            <a:r>
              <a:rPr lang="fr-FR" sz="2400" b="1" dirty="0">
                <a:ea typeface="DejaVu Sans"/>
                <a:cs typeface="DejaVu Sans"/>
              </a:rPr>
              <a:t>Ville </a:t>
            </a:r>
            <a:r>
              <a:rPr lang="fr-FR" sz="2400" b="1" dirty="0" smtClean="0">
                <a:ea typeface="DejaVu Sans"/>
                <a:cs typeface="DejaVu Sans"/>
              </a:rPr>
              <a:t>/ Associations </a:t>
            </a:r>
            <a:r>
              <a:rPr lang="fr-FR" sz="2400" b="1" dirty="0" smtClean="0">
                <a:solidFill>
                  <a:srgbClr val="000000"/>
                </a:solidFill>
                <a:ea typeface="DejaVu Sans"/>
                <a:cs typeface="DejaVu Sans"/>
              </a:rPr>
              <a:t>:</a:t>
            </a:r>
          </a:p>
          <a:p>
            <a:pPr lvl="0" defTabSz="914377">
              <a:defRPr/>
            </a:pPr>
            <a:endParaRPr lang="fr-FR" sz="2400" b="1" dirty="0" smtClean="0">
              <a:solidFill>
                <a:srgbClr val="000000"/>
              </a:solidFill>
              <a:ea typeface="DejaVu Sans"/>
              <a:cs typeface="DejaVu Sans"/>
            </a:endParaRPr>
          </a:p>
          <a:p>
            <a:pPr marL="838074" lvl="1" indent="-380982" defTabSz="914377">
              <a:buFont typeface="Wingdings" panose="05000000000000000000" pitchFamily="2" charset="2"/>
              <a:buChar char="§"/>
              <a:defRPr/>
            </a:pPr>
            <a:r>
              <a:rPr lang="fr-FR" b="1" dirty="0" smtClean="0">
                <a:ea typeface="DejaVu Sans"/>
                <a:cs typeface="DejaVu Sans"/>
              </a:rPr>
              <a:t>Renforcer </a:t>
            </a:r>
            <a:r>
              <a:rPr lang="fr-FR" b="1" dirty="0">
                <a:ea typeface="DejaVu Sans"/>
                <a:cs typeface="DejaVu Sans"/>
              </a:rPr>
              <a:t>le pouvoir d’agir</a:t>
            </a:r>
            <a:r>
              <a:rPr lang="fr-FR" dirty="0">
                <a:ea typeface="DejaVu Sans"/>
                <a:cs typeface="DejaVu Sans"/>
              </a:rPr>
              <a:t> comme condition à une gouvernance renouvelée et à une démocratie locale riche </a:t>
            </a:r>
            <a:endParaRPr lang="fr-FR" dirty="0" smtClean="0">
              <a:ea typeface="DejaVu Sans"/>
              <a:cs typeface="DejaVu Sans"/>
            </a:endParaRPr>
          </a:p>
          <a:p>
            <a:pPr lvl="1" defTabSz="914377">
              <a:defRPr/>
            </a:pPr>
            <a:endParaRPr lang="fr-FR" dirty="0">
              <a:ea typeface="DejaVu Sans"/>
              <a:cs typeface="DejaVu Sans"/>
            </a:endParaRPr>
          </a:p>
          <a:p>
            <a:pPr marL="838074" lvl="1" indent="-380982" defTabSz="914377">
              <a:buFont typeface="Wingdings" panose="05000000000000000000" pitchFamily="2" charset="2"/>
              <a:buChar char="§"/>
              <a:defRPr/>
            </a:pPr>
            <a:r>
              <a:rPr lang="fr-FR" b="1" dirty="0">
                <a:ea typeface="DejaVu Sans"/>
                <a:cs typeface="DejaVu Sans"/>
              </a:rPr>
              <a:t>Affirmer la place des associations </a:t>
            </a:r>
            <a:r>
              <a:rPr lang="fr-FR" dirty="0">
                <a:ea typeface="DejaVu Sans"/>
                <a:cs typeface="DejaVu Sans"/>
              </a:rPr>
              <a:t>dans la co-construction des politiques publiques locales</a:t>
            </a:r>
            <a:r>
              <a:rPr lang="fr-FR" dirty="0" smtClean="0">
                <a:ea typeface="DejaVu Sans"/>
                <a:cs typeface="DejaVu Sans"/>
              </a:rPr>
              <a:t>,</a:t>
            </a:r>
          </a:p>
          <a:p>
            <a:pPr lvl="1" defTabSz="914377">
              <a:defRPr/>
            </a:pPr>
            <a:r>
              <a:rPr lang="fr-FR" dirty="0" smtClean="0">
                <a:ea typeface="DejaVu Sans"/>
                <a:cs typeface="DejaVu Sans"/>
              </a:rPr>
              <a:t> </a:t>
            </a:r>
          </a:p>
          <a:p>
            <a:pPr marL="838074" lvl="1" indent="-380982" defTabSz="914377">
              <a:buFont typeface="Wingdings" panose="05000000000000000000" pitchFamily="2" charset="2"/>
              <a:buChar char="§"/>
              <a:defRPr/>
            </a:pPr>
            <a:r>
              <a:rPr lang="fr-FR" b="1" dirty="0">
                <a:solidFill>
                  <a:prstClr val="black"/>
                </a:solidFill>
                <a:ea typeface="DejaVu Sans"/>
                <a:cs typeface="DejaVu Sans"/>
              </a:rPr>
              <a:t>Respecter et promouvoir le principe de société égalitaire </a:t>
            </a:r>
            <a:r>
              <a:rPr lang="fr-FR" dirty="0">
                <a:solidFill>
                  <a:prstClr val="black"/>
                </a:solidFill>
                <a:ea typeface="DejaVu Sans"/>
                <a:cs typeface="DejaVu Sans"/>
              </a:rPr>
              <a:t>qui permet à toutes et tous d’exercer sa citoyenneté (pratiques </a:t>
            </a:r>
            <a:r>
              <a:rPr lang="fr-FR" dirty="0" err="1">
                <a:solidFill>
                  <a:prstClr val="black"/>
                </a:solidFill>
                <a:ea typeface="DejaVu Sans"/>
                <a:cs typeface="DejaVu Sans"/>
              </a:rPr>
              <a:t>éga</a:t>
            </a:r>
            <a:r>
              <a:rPr lang="fr-FR" dirty="0">
                <a:solidFill>
                  <a:prstClr val="black"/>
                </a:solidFill>
                <a:ea typeface="DejaVu Sans"/>
                <a:cs typeface="DejaVu Sans"/>
              </a:rPr>
              <a:t>-responsables)</a:t>
            </a:r>
          </a:p>
          <a:p>
            <a:pPr lvl="1" defTabSz="914377">
              <a:defRPr/>
            </a:pPr>
            <a:endParaRPr lang="fr-FR" dirty="0">
              <a:ea typeface="DejaVu Sans"/>
              <a:cs typeface="DejaVu Sans"/>
            </a:endParaRPr>
          </a:p>
          <a:p>
            <a:pPr marL="838074" lvl="1" indent="-380982" defTabSz="914377">
              <a:buFont typeface="Wingdings" panose="05000000000000000000" pitchFamily="2" charset="2"/>
              <a:buChar char="§"/>
              <a:defRPr/>
            </a:pPr>
            <a:r>
              <a:rPr lang="fr-FR" b="1" dirty="0">
                <a:ea typeface="DejaVu Sans"/>
                <a:cs typeface="DejaVu Sans"/>
              </a:rPr>
              <a:t>Renforcer les pratiques et usages </a:t>
            </a:r>
            <a:r>
              <a:rPr lang="fr-FR" b="1" dirty="0" err="1" smtClean="0">
                <a:ea typeface="DejaVu Sans"/>
                <a:cs typeface="DejaVu Sans"/>
              </a:rPr>
              <a:t>éco-responsables</a:t>
            </a:r>
            <a:endParaRPr lang="fr-FR" b="1" dirty="0" smtClean="0">
              <a:ea typeface="DejaVu Sans"/>
              <a:cs typeface="DejaVu Sans"/>
            </a:endParaRPr>
          </a:p>
          <a:p>
            <a:pPr marL="838074" lvl="1" indent="-380982" defTabSz="914377">
              <a:buFont typeface="Wingdings" panose="05000000000000000000" pitchFamily="2" charset="2"/>
              <a:buChar char="§"/>
              <a:defRPr/>
            </a:pPr>
            <a:endParaRPr lang="fr-FR" b="1" dirty="0">
              <a:ea typeface="DejaVu Sans"/>
              <a:cs typeface="DejaVu Sans"/>
            </a:endParaRPr>
          </a:p>
          <a:p>
            <a:pPr marL="838074" lvl="1" indent="-380982" defTabSz="914377">
              <a:buFont typeface="Wingdings" panose="05000000000000000000" pitchFamily="2" charset="2"/>
              <a:buChar char="§"/>
              <a:defRPr/>
            </a:pPr>
            <a:r>
              <a:rPr lang="fr-FR" b="1" dirty="0">
                <a:ea typeface="DejaVu Sans"/>
                <a:cs typeface="DejaVu Sans"/>
              </a:rPr>
              <a:t>Promouvoir le développement d'une société numérique éthique et </a:t>
            </a:r>
            <a:r>
              <a:rPr lang="fr-FR" b="1" dirty="0" smtClean="0">
                <a:ea typeface="DejaVu Sans"/>
                <a:cs typeface="DejaVu Sans"/>
              </a:rPr>
              <a:t>responsable</a:t>
            </a:r>
          </a:p>
          <a:p>
            <a:pPr lvl="1" defTabSz="914377">
              <a:defRPr/>
            </a:pPr>
            <a:endParaRPr lang="fr-FR" dirty="0">
              <a:ea typeface="DejaVu Sans"/>
              <a:cs typeface="DejaVu Sans"/>
            </a:endParaRPr>
          </a:p>
          <a:p>
            <a:pPr marL="838074" lvl="1" indent="-380982" defTabSz="914377">
              <a:buFont typeface="Wingdings" panose="05000000000000000000" pitchFamily="2" charset="2"/>
              <a:buChar char="§"/>
              <a:defRPr/>
            </a:pPr>
            <a:r>
              <a:rPr lang="fr-FR" b="1" dirty="0">
                <a:ea typeface="DejaVu Sans"/>
                <a:cs typeface="DejaVu Sans"/>
              </a:rPr>
              <a:t>Promouvoir</a:t>
            </a:r>
            <a:r>
              <a:rPr lang="fr-FR" dirty="0">
                <a:ea typeface="DejaVu Sans"/>
                <a:cs typeface="DejaVu Sans"/>
              </a:rPr>
              <a:t> </a:t>
            </a:r>
            <a:r>
              <a:rPr lang="fr-FR" b="1" dirty="0">
                <a:ea typeface="DejaVu Sans"/>
                <a:cs typeface="DejaVu Sans"/>
              </a:rPr>
              <a:t>l'expérience associative </a:t>
            </a:r>
            <a:r>
              <a:rPr lang="fr-FR" dirty="0">
                <a:ea typeface="DejaVu Sans"/>
                <a:cs typeface="DejaVu Sans"/>
              </a:rPr>
              <a:t>et valoriser les acquis et compétences </a:t>
            </a:r>
            <a:r>
              <a:rPr lang="fr-FR" dirty="0" smtClean="0">
                <a:ea typeface="DejaVu Sans"/>
                <a:cs typeface="DejaVu Sans"/>
              </a:rPr>
              <a:t>bénévoles</a:t>
            </a:r>
          </a:p>
          <a:p>
            <a:pPr lvl="1" defTabSz="914377">
              <a:defRPr/>
            </a:pPr>
            <a:r>
              <a:rPr lang="fr-FR" dirty="0">
                <a:ea typeface="DejaVu Sans"/>
                <a:cs typeface="DejaVu Sans"/>
              </a:rPr>
              <a:t> </a:t>
            </a:r>
          </a:p>
          <a:p>
            <a:pPr marL="838074" lvl="1" indent="-380982" defTabSz="914377">
              <a:buFont typeface="Wingdings" panose="05000000000000000000" pitchFamily="2" charset="2"/>
              <a:buChar char="§"/>
              <a:defRPr/>
            </a:pPr>
            <a:r>
              <a:rPr lang="fr-FR" b="1" dirty="0">
                <a:ea typeface="DejaVu Sans"/>
                <a:cs typeface="DejaVu Sans"/>
              </a:rPr>
              <a:t>Favoriser l’innovation sociale </a:t>
            </a:r>
            <a:r>
              <a:rPr lang="fr-FR" dirty="0">
                <a:ea typeface="DejaVu Sans"/>
                <a:cs typeface="DejaVu Sans"/>
              </a:rPr>
              <a:t>et l’expérimentation</a:t>
            </a:r>
            <a:endParaRPr kumimoji="0" lang="fr-FR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6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Conseil Municipal • 5 décembre 2022 •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1" y="89646"/>
            <a:ext cx="10355826" cy="661308"/>
          </a:xfrm>
          <a:noFill/>
        </p:spPr>
        <p:txBody>
          <a:bodyPr>
            <a:normAutofit/>
          </a:bodyPr>
          <a:lstStyle/>
          <a:p>
            <a:r>
              <a:rPr lang="fr-FR" sz="2500" dirty="0"/>
              <a:t>Charte des Engagements Réciproques Ville et Associations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716A64-B01C-DD17-713A-BCCDBB4DB3D3}"/>
              </a:ext>
            </a:extLst>
          </p:cNvPr>
          <p:cNvSpPr txBox="1"/>
          <p:nvPr/>
        </p:nvSpPr>
        <p:spPr>
          <a:xfrm>
            <a:off x="4724400" y="366445"/>
            <a:ext cx="27432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2600" b="1" dirty="0">
              <a:latin typeface="DM San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0DB108E-70B3-26D0-D090-E1B96F0BC0DD}"/>
              </a:ext>
            </a:extLst>
          </p:cNvPr>
          <p:cNvSpPr txBox="1"/>
          <p:nvPr/>
        </p:nvSpPr>
        <p:spPr>
          <a:xfrm>
            <a:off x="559086" y="1135687"/>
            <a:ext cx="1107382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sz="2400" u="sng" dirty="0" smtClean="0">
                <a:ea typeface="+mn-lt"/>
                <a:cs typeface="+mn-lt"/>
              </a:rPr>
              <a:t>18 </a:t>
            </a:r>
            <a:r>
              <a:rPr lang="fr-FR" sz="2400" u="sng" dirty="0">
                <a:ea typeface="+mn-lt"/>
                <a:cs typeface="+mn-lt"/>
              </a:rPr>
              <a:t>juin</a:t>
            </a:r>
            <a:r>
              <a:rPr lang="fr-FR" sz="2400" dirty="0">
                <a:ea typeface="+mn-lt"/>
                <a:cs typeface="+mn-lt"/>
              </a:rPr>
              <a:t> : Vote des engagements associatifs et </a:t>
            </a:r>
            <a:r>
              <a:rPr lang="fr-FR" sz="2400" dirty="0" smtClean="0">
                <a:ea typeface="+mn-lt"/>
                <a:cs typeface="+mn-lt"/>
              </a:rPr>
              <a:t>des </a:t>
            </a:r>
            <a:r>
              <a:rPr lang="fr-FR" sz="2400" dirty="0">
                <a:ea typeface="+mn-lt"/>
                <a:cs typeface="+mn-lt"/>
              </a:rPr>
              <a:t>engagements communs </a:t>
            </a:r>
            <a:r>
              <a:rPr lang="fr-FR" sz="2400" dirty="0" smtClean="0">
                <a:ea typeface="+mn-lt"/>
                <a:cs typeface="+mn-lt"/>
              </a:rPr>
              <a:t>Ville/Associations en assemblée plénière.</a:t>
            </a:r>
            <a:endParaRPr lang="fr-FR" sz="2400" dirty="0">
              <a:ea typeface="+mn-lt"/>
              <a:cs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2" y="2895600"/>
            <a:ext cx="4299545" cy="28665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7" y="2895600"/>
            <a:ext cx="4837291" cy="28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_CONDATE_footerNoir">
  <a:themeElements>
    <a:clrScheme name="PREZ CONDATE_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0745F"/>
      </a:accent1>
      <a:accent2>
        <a:srgbClr val="559B7F"/>
      </a:accent2>
      <a:accent3>
        <a:srgbClr val="77B59C"/>
      </a:accent3>
      <a:accent4>
        <a:srgbClr val="ABD1C2"/>
      </a:accent4>
      <a:accent5>
        <a:srgbClr val="476A81"/>
      </a:accent5>
      <a:accent6>
        <a:srgbClr val="6A92AE"/>
      </a:accent6>
      <a:hlink>
        <a:srgbClr val="0563C1"/>
      </a:hlink>
      <a:folHlink>
        <a:srgbClr val="954F72"/>
      </a:folHlink>
    </a:clrScheme>
    <a:fontScheme name="Condate">
      <a:majorFont>
        <a:latin typeface="Condate Medium"/>
        <a:ea typeface=""/>
        <a:cs typeface=""/>
      </a:majorFont>
      <a:minorFont>
        <a:latin typeface="DM 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_VilleDeRennes" id="{0A41F5EC-7F7E-47E1-9AF1-22D4892B552A}" vid="{5FCDE689-027B-4981-8470-DE8BF48ED6D3}"/>
    </a:ext>
  </a:extLst>
</a:theme>
</file>

<file path=ppt/theme/theme2.xml><?xml version="1.0" encoding="utf-8"?>
<a:theme xmlns:a="http://schemas.openxmlformats.org/drawingml/2006/main" name="1_PREZ_CONDATE_footer blanc">
  <a:themeElements>
    <a:clrScheme name="PREZ CONDATE_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0745F"/>
      </a:accent1>
      <a:accent2>
        <a:srgbClr val="559B7F"/>
      </a:accent2>
      <a:accent3>
        <a:srgbClr val="77B59C"/>
      </a:accent3>
      <a:accent4>
        <a:srgbClr val="ABD1C2"/>
      </a:accent4>
      <a:accent5>
        <a:srgbClr val="476A81"/>
      </a:accent5>
      <a:accent6>
        <a:srgbClr val="6A92AE"/>
      </a:accent6>
      <a:hlink>
        <a:srgbClr val="0563C1"/>
      </a:hlink>
      <a:folHlink>
        <a:srgbClr val="954F72"/>
      </a:folHlink>
    </a:clrScheme>
    <a:fontScheme name="Condate DM">
      <a:majorFont>
        <a:latin typeface="Condate Medium"/>
        <a:ea typeface=""/>
        <a:cs typeface=""/>
      </a:majorFont>
      <a:minorFont>
        <a:latin typeface="DM 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_VilleDeRennes" id="{0A41F5EC-7F7E-47E1-9AF1-22D4892B552A}" vid="{61FAB10F-091F-41C2-AF3D-628805051C73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E0979B96CEE4E843D6BDC7F5FEBE4" ma:contentTypeVersion="2" ma:contentTypeDescription="Crée un document." ma:contentTypeScope="" ma:versionID="9614f1c3eae94297e11a3483dccd32d2">
  <xsd:schema xmlns:xsd="http://www.w3.org/2001/XMLSchema" xmlns:xs="http://www.w3.org/2001/XMLSchema" xmlns:p="http://schemas.microsoft.com/office/2006/metadata/properties" xmlns:ns2="908daa92-90d6-449b-bd5d-1de8401eb1e4" targetNamespace="http://schemas.microsoft.com/office/2006/metadata/properties" ma:root="true" ma:fieldsID="bd66f962ade121057cb443f5b91dffe6" ns2:_="">
    <xsd:import namespace="908daa92-90d6-449b-bd5d-1de8401eb1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daa92-90d6-449b-bd5d-1de8401eb1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C10960-11CE-4575-B32B-5BD4604FB822}">
  <ds:schemaRefs>
    <ds:schemaRef ds:uri="http://schemas.microsoft.com/office/2006/metadata/properties"/>
    <ds:schemaRef ds:uri="908daa92-90d6-449b-bd5d-1de8401eb1e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A669C2-E9F5-466E-830D-5B3C3C7030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6FBC48-106D-4B56-9073-CDCAA31F0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8daa92-90d6-449b-bd5d-1de8401eb1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PPT_VilleDeRennes_OK (7)</Template>
  <TotalTime>914</TotalTime>
  <Words>604</Words>
  <Application>Microsoft Office PowerPoint</Application>
  <PresentationFormat>Grand écran</PresentationFormat>
  <Paragraphs>90</Paragraphs>
  <Slides>13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9" baseType="lpstr">
      <vt:lpstr>Arial</vt:lpstr>
      <vt:lpstr>Bahnschrift SemiBold Condensed</vt:lpstr>
      <vt:lpstr>Calibri</vt:lpstr>
      <vt:lpstr>Condate Medium</vt:lpstr>
      <vt:lpstr>Condate_V2 Medium</vt:lpstr>
      <vt:lpstr>DejaVu Sans</vt:lpstr>
      <vt:lpstr>DejaVu Serif</vt:lpstr>
      <vt:lpstr>DM Sans</vt:lpstr>
      <vt:lpstr>DM Sans Medium</vt:lpstr>
      <vt:lpstr>Forte</vt:lpstr>
      <vt:lpstr>News Gothic MT</vt:lpstr>
      <vt:lpstr>Times New Roman</vt:lpstr>
      <vt:lpstr>Wingdings</vt:lpstr>
      <vt:lpstr>PREZ_CONDATE_footerNoir</vt:lpstr>
      <vt:lpstr>1_PREZ_CONDATE_footer blanc</vt:lpstr>
      <vt:lpstr>Acrobat Document</vt:lpstr>
      <vt:lpstr>Présentation PowerPoint</vt:lpstr>
      <vt:lpstr>Démarches partenariales et participatives Vie associative  Rozenn Andro, Adjointe déléguée à la     Vie associative</vt:lpstr>
      <vt:lpstr>Sommaire de la présentation</vt:lpstr>
      <vt:lpstr>Des démarches participatives co-construites</vt:lpstr>
      <vt:lpstr>La Charte des Engagements Réciproques  Ville et Associations</vt:lpstr>
      <vt:lpstr>Charte des Engagements Réciproques Ville et Associations</vt:lpstr>
      <vt:lpstr>Charte des Engagements Réciproques Ville et Associations</vt:lpstr>
      <vt:lpstr>Charte des Engagements Réciproques Ville et Associations</vt:lpstr>
      <vt:lpstr>Charte des Engagements Réciproques Ville et Associations</vt:lpstr>
      <vt:lpstr>Charte des Engagements Réciproques Ville et Associations</vt:lpstr>
      <vt:lpstr>L’actualisation des chartes territoriales de la cohésion sociale</vt:lpstr>
      <vt:lpstr>Les chartes territoriales de la cohésion sociale</vt:lpstr>
      <vt:lpstr>Présentation PowerPoint</vt:lpstr>
    </vt:vector>
  </TitlesOfParts>
  <Company>Rennes Métropole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Modèle de présentation</dc:subject>
  <dc:creator>GUYOT Élodie</dc:creator>
  <cp:keywords>Identité Rennes 2022</cp:keywords>
  <cp:lastModifiedBy>JAMIN - LEGEAY Chloé</cp:lastModifiedBy>
  <cp:revision>305</cp:revision>
  <cp:lastPrinted>2022-11-28T13:20:48Z</cp:lastPrinted>
  <dcterms:created xsi:type="dcterms:W3CDTF">2022-10-28T07:37:18Z</dcterms:created>
  <dcterms:modified xsi:type="dcterms:W3CDTF">2022-12-05T11:21:01Z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0x010100E21E0979B96CEE4E843D6BDC7F5FEBE4</vt:lpwstr>
  </property>
</Properties>
</file>